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47.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Lst>
  <p:sldSz cy="5715000" cx="9144000"/>
  <p:notesSz cx="6858000" cy="9144000"/>
  <p:embeddedFontLst>
    <p:embeddedFont>
      <p:font typeface="Open Sans"/>
      <p:regular r:id="rId53"/>
      <p:bold r:id="rId54"/>
      <p:italic r:id="rId55"/>
      <p:boldItalic r:id="rId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800">
          <p15:clr>
            <a:srgbClr val="A4A3A4"/>
          </p15:clr>
        </p15:guide>
        <p15:guide id="2" pos="288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800" orient="horz"/>
        <p:guide pos="2880"/>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font" Target="fonts/OpenSans-regular.fntdata"/><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OpenSans-italic.fntdata"/><Relationship Id="rId10" Type="http://schemas.openxmlformats.org/officeDocument/2006/relationships/slide" Target="slides/slide5.xml"/><Relationship Id="rId54" Type="http://schemas.openxmlformats.org/officeDocument/2006/relationships/font" Target="fonts/OpenSans-bold.fntdata"/><Relationship Id="rId13" Type="http://schemas.openxmlformats.org/officeDocument/2006/relationships/slide" Target="slides/slide8.xml"/><Relationship Id="rId12" Type="http://schemas.openxmlformats.org/officeDocument/2006/relationships/slide" Target="slides/slide7.xml"/><Relationship Id="rId56" Type="http://schemas.openxmlformats.org/officeDocument/2006/relationships/font" Target="fonts/OpenSans-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7200"/>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3884613" y="0"/>
            <a:ext cx="2971800" cy="457200"/>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5pPr>
            <a:lvl6pPr indent="-228600" lvl="5" marL="27432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6pPr>
            <a:lvl7pPr indent="-228600" lvl="6" marL="32004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7pPr>
            <a:lvl8pPr indent="-228600" lvl="7" marL="36576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8pPr>
            <a:lvl9pPr indent="-228600" lvl="8" marL="411480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9pPr>
          </a:lstStyle>
          <a:p/>
        </p:txBody>
      </p:sp>
      <p:sp>
        <p:nvSpPr>
          <p:cNvPr id="7" name="Google Shape;7;n"/>
          <p:cNvSpPr txBox="1"/>
          <p:nvPr>
            <p:ph idx="11" type="ftr"/>
          </p:nvPr>
        </p:nvSpPr>
        <p:spPr>
          <a:xfrm>
            <a:off x="0" y="8685213"/>
            <a:ext cx="2971800" cy="457200"/>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8" name="Google Shape;8;n"/>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pt-BR" sz="1200" u="none" cap="none" strike="noStrike">
                <a:solidFill>
                  <a:schemeClr val="dk1"/>
                </a:solidFill>
                <a:latin typeface="Arial"/>
                <a:ea typeface="Arial"/>
                <a:cs typeface="Arial"/>
                <a:sym typeface="Arial"/>
              </a:rPr>
              <a:t>‹#›</a:t>
            </a:fld>
            <a:endParaRPr b="0" i="0" sz="1200" u="none" cap="none" strike="noStrike">
              <a:solidFill>
                <a:schemeClr val="dk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s184.eecs.berkeley.edu/uploads/lectures/03_sample/03_sample_slides.pdf" TargetMode="Externa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 name="Shape 23"/>
        <p:cNvGrpSpPr/>
        <p:nvPr/>
      </p:nvGrpSpPr>
      <p:grpSpPr>
        <a:xfrm>
          <a:off x="0" y="0"/>
          <a:ext cx="0" cy="0"/>
          <a:chOff x="0" y="0"/>
          <a:chExt cx="0" cy="0"/>
        </a:xfrm>
      </p:grpSpPr>
      <p:sp>
        <p:nvSpPr>
          <p:cNvPr id="24" name="Google Shape;24;p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 name="Google Shape;25;p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p1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 name="Google Shape;104;p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05" name="Google Shape;105;p1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1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p1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p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5" name="Google Shape;125;p1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1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2" name="Google Shape;132;p1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p1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 name="Google Shape;141;p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14: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p1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5" name="Google Shape;155;p1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p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3" name="Google Shape;163;p1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p1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1" name="Google Shape;171;p1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2" name="Google Shape;172;p1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p1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p1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p1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8" name="Google Shape;188;p1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 name="Shape 29"/>
        <p:cNvGrpSpPr/>
        <p:nvPr/>
      </p:nvGrpSpPr>
      <p:grpSpPr>
        <a:xfrm>
          <a:off x="0" y="0"/>
          <a:ext cx="0" cy="0"/>
          <a:chOff x="0" y="0"/>
          <a:chExt cx="0" cy="0"/>
        </a:xfrm>
      </p:grpSpPr>
      <p:sp>
        <p:nvSpPr>
          <p:cNvPr id="30" name="Google Shape;30;p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 name="Google Shape;31;p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pt-BR" u="sng">
                <a:solidFill>
                  <a:schemeClr val="hlink"/>
                </a:solidFill>
                <a:hlinkClick r:id="rId2"/>
              </a:rPr>
              <a:t>https://cs184.eecs.berkeley.edu/uploads/lectures/03_sample/03_sample_slides.pdf</a:t>
            </a:r>
            <a:endParaRPr/>
          </a:p>
          <a:p>
            <a:pPr indent="0" lvl="0" marL="0" rtl="0" algn="l">
              <a:spcBef>
                <a:spcPts val="0"/>
              </a:spcBef>
              <a:spcAft>
                <a:spcPts val="0"/>
              </a:spcAft>
              <a:buNone/>
            </a:pPr>
            <a:r>
              <a:t/>
            </a:r>
            <a:endParaRPr/>
          </a:p>
        </p:txBody>
      </p:sp>
      <p:sp>
        <p:nvSpPr>
          <p:cNvPr id="32" name="Google Shape;32;p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p2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5" name="Google Shape;195;p2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 name="Shape 203"/>
        <p:cNvGrpSpPr/>
        <p:nvPr/>
      </p:nvGrpSpPr>
      <p:grpSpPr>
        <a:xfrm>
          <a:off x="0" y="0"/>
          <a:ext cx="0" cy="0"/>
          <a:chOff x="0" y="0"/>
          <a:chExt cx="0" cy="0"/>
        </a:xfrm>
      </p:grpSpPr>
      <p:sp>
        <p:nvSpPr>
          <p:cNvPr id="204" name="Google Shape;204;p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5" name="Google Shape;205;p2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p2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6" name="Google Shape;216;p2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p2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 name="Google Shape;223;p23: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4" name="Google Shape;224;p23: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2" name="Google Shape;232;p2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 name="Shape 237"/>
        <p:cNvGrpSpPr/>
        <p:nvPr/>
      </p:nvGrpSpPr>
      <p:grpSpPr>
        <a:xfrm>
          <a:off x="0" y="0"/>
          <a:ext cx="0" cy="0"/>
          <a:chOff x="0" y="0"/>
          <a:chExt cx="0" cy="0"/>
        </a:xfrm>
      </p:grpSpPr>
      <p:sp>
        <p:nvSpPr>
          <p:cNvPr id="238" name="Google Shape;238;p2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9" name="Google Shape;239;p2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p2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6" name="Google Shape;246;p2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2" name="Shape 252"/>
        <p:cNvGrpSpPr/>
        <p:nvPr/>
      </p:nvGrpSpPr>
      <p:grpSpPr>
        <a:xfrm>
          <a:off x="0" y="0"/>
          <a:ext cx="0" cy="0"/>
          <a:chOff x="0" y="0"/>
          <a:chExt cx="0" cy="0"/>
        </a:xfrm>
      </p:grpSpPr>
      <p:sp>
        <p:nvSpPr>
          <p:cNvPr id="253" name="Google Shape;253;p2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54" name="Google Shape;254;p2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t/>
            </a:r>
            <a:endParaRPr/>
          </a:p>
        </p:txBody>
      </p:sp>
      <p:sp>
        <p:nvSpPr>
          <p:cNvPr id="255" name="Google Shape;255;p2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p2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9" name="Google Shape;269;p2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0" name="Google Shape;270;p2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p2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p2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p29: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 name="Shape 37"/>
        <p:cNvGrpSpPr/>
        <p:nvPr/>
      </p:nvGrpSpPr>
      <p:grpSpPr>
        <a:xfrm>
          <a:off x="0" y="0"/>
          <a:ext cx="0" cy="0"/>
          <a:chOff x="0" y="0"/>
          <a:chExt cx="0" cy="0"/>
        </a:xfrm>
      </p:grpSpPr>
      <p:sp>
        <p:nvSpPr>
          <p:cNvPr id="38" name="Google Shape;38;p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 name="Google Shape;39;p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p3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9" name="Google Shape;289;p3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p3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p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9" name="Google Shape;299;p3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p3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6" name="Google Shape;306;p3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7" name="Google Shape;307;p32: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p3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7" name="Google Shape;317;p3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p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5" name="Google Shape;325;p3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p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2" name="Google Shape;332;p3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p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41" name="Google Shape;341;p3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p3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9" name="Google Shape;349;p37: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0" name="Google Shape;350;p37: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p3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5" name="Google Shape;365;p3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3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 name="Shape 45"/>
        <p:cNvGrpSpPr/>
        <p:nvPr/>
      </p:nvGrpSpPr>
      <p:grpSpPr>
        <a:xfrm>
          <a:off x="0" y="0"/>
          <a:ext cx="0" cy="0"/>
          <a:chOff x="0" y="0"/>
          <a:chExt cx="0" cy="0"/>
        </a:xfrm>
      </p:grpSpPr>
      <p:sp>
        <p:nvSpPr>
          <p:cNvPr id="46" name="Google Shape;46;p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 name="Google Shape;47;p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p40: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87" name="Google Shape;387;p4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8" name="Google Shape;388;p40: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7" name="Shape 397"/>
        <p:cNvGrpSpPr/>
        <p:nvPr/>
      </p:nvGrpSpPr>
      <p:grpSpPr>
        <a:xfrm>
          <a:off x="0" y="0"/>
          <a:ext cx="0" cy="0"/>
          <a:chOff x="0" y="0"/>
          <a:chExt cx="0" cy="0"/>
        </a:xfrm>
      </p:grpSpPr>
      <p:sp>
        <p:nvSpPr>
          <p:cNvPr id="398" name="Google Shape;398;p4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9" name="Google Shape;399;p41: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p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6" name="Google Shape;406;p42: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4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43: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7" name="Shape 417"/>
        <p:cNvGrpSpPr/>
        <p:nvPr/>
      </p:nvGrpSpPr>
      <p:grpSpPr>
        <a:xfrm>
          <a:off x="0" y="0"/>
          <a:ext cx="0" cy="0"/>
          <a:chOff x="0" y="0"/>
          <a:chExt cx="0" cy="0"/>
        </a:xfrm>
      </p:grpSpPr>
      <p:sp>
        <p:nvSpPr>
          <p:cNvPr id="418" name="Google Shape;418;p4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9" name="Google Shape;419;p44: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3" name="Shape 423"/>
        <p:cNvGrpSpPr/>
        <p:nvPr/>
      </p:nvGrpSpPr>
      <p:grpSpPr>
        <a:xfrm>
          <a:off x="0" y="0"/>
          <a:ext cx="0" cy="0"/>
          <a:chOff x="0" y="0"/>
          <a:chExt cx="0" cy="0"/>
        </a:xfrm>
      </p:grpSpPr>
      <p:sp>
        <p:nvSpPr>
          <p:cNvPr id="424" name="Google Shape;424;p4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4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p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1" name="Google Shape;431;p4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p4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0" name="Google Shape;440;p4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 name="Shape 53"/>
        <p:cNvGrpSpPr/>
        <p:nvPr/>
      </p:nvGrpSpPr>
      <p:grpSpPr>
        <a:xfrm>
          <a:off x="0" y="0"/>
          <a:ext cx="0" cy="0"/>
          <a:chOff x="0" y="0"/>
          <a:chExt cx="0" cy="0"/>
        </a:xfrm>
      </p:grpSpPr>
      <p:sp>
        <p:nvSpPr>
          <p:cNvPr id="54" name="Google Shape;54;p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 name="Google Shape;55;p5: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 name="Shape 64"/>
        <p:cNvGrpSpPr/>
        <p:nvPr/>
      </p:nvGrpSpPr>
      <p:grpSpPr>
        <a:xfrm>
          <a:off x="0" y="0"/>
          <a:ext cx="0" cy="0"/>
          <a:chOff x="0" y="0"/>
          <a:chExt cx="0" cy="0"/>
        </a:xfrm>
      </p:grpSpPr>
      <p:sp>
        <p:nvSpPr>
          <p:cNvPr id="65" name="Google Shape;65;p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 name="Google Shape;66;p6: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 name="Shape 71"/>
        <p:cNvGrpSpPr/>
        <p:nvPr/>
      </p:nvGrpSpPr>
      <p:grpSpPr>
        <a:xfrm>
          <a:off x="0" y="0"/>
          <a:ext cx="0" cy="0"/>
          <a:chOff x="0" y="0"/>
          <a:chExt cx="0" cy="0"/>
        </a:xfrm>
      </p:grpSpPr>
      <p:sp>
        <p:nvSpPr>
          <p:cNvPr id="72" name="Google Shape;72;p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3" name="Google Shape;73;p7: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p8: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1" name="Google Shape;81;p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2" name="Google Shape;82;p8:notes"/>
          <p:cNvSpPr txBox="1"/>
          <p:nvPr>
            <p:ph idx="12" type="sldNum"/>
          </p:nvPr>
        </p:nvSpPr>
        <p:spPr>
          <a:xfrm>
            <a:off x="3884613" y="8685213"/>
            <a:ext cx="2971800" cy="4572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p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 name="Google Shape;96;p9:notes"/>
          <p:cNvSpPr/>
          <p:nvPr>
            <p:ph idx="2" type="sldImg"/>
          </p:nvPr>
        </p:nvSpPr>
        <p:spPr>
          <a:xfrm>
            <a:off x="685800" y="685800"/>
            <a:ext cx="54864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ítulo e conteúdo">
  <p:cSld name="Título e conteúdo">
    <p:spTree>
      <p:nvGrpSpPr>
        <p:cNvPr id="11" name="Shape 11"/>
        <p:cNvGrpSpPr/>
        <p:nvPr/>
      </p:nvGrpSpPr>
      <p:grpSpPr>
        <a:xfrm>
          <a:off x="0" y="0"/>
          <a:ext cx="0" cy="0"/>
          <a:chOff x="0" y="0"/>
          <a:chExt cx="0" cy="0"/>
        </a:xfrm>
      </p:grpSpPr>
      <p:sp>
        <p:nvSpPr>
          <p:cNvPr id="12" name="Google Shape;12;p2"/>
          <p:cNvSpPr txBox="1"/>
          <p:nvPr>
            <p:ph idx="10" type="dt"/>
          </p:nvPr>
        </p:nvSpPr>
        <p:spPr>
          <a:xfrm>
            <a:off x="457200" y="5296959"/>
            <a:ext cx="2133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BCBEC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2"/>
          <p:cNvSpPr txBox="1"/>
          <p:nvPr>
            <p:ph idx="11" type="ftr"/>
          </p:nvPr>
        </p:nvSpPr>
        <p:spPr>
          <a:xfrm>
            <a:off x="3124200" y="5296959"/>
            <a:ext cx="2895600" cy="304271"/>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800" u="none" cap="none" strike="noStrike">
                <a:solidFill>
                  <a:srgbClr val="BCBEC0"/>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2"/>
          <p:cNvSpPr txBox="1"/>
          <p:nvPr>
            <p:ph idx="12" type="sldNum"/>
          </p:nvPr>
        </p:nvSpPr>
        <p:spPr>
          <a:xfrm>
            <a:off x="6553200" y="5296959"/>
            <a:ext cx="2133600" cy="304271"/>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b="0" i="0" sz="1800" u="none" cap="none" strike="noStrike">
                <a:solidFill>
                  <a:srgbClr val="BCBEC0"/>
                </a:solidFill>
                <a:latin typeface="Arial"/>
                <a:ea typeface="Arial"/>
                <a:cs typeface="Arial"/>
                <a:sym typeface="Arial"/>
              </a:defRPr>
            </a:lvl1pPr>
            <a:lvl2pPr indent="0" lvl="1" marL="0" marR="0" rtl="0" algn="l">
              <a:spcBef>
                <a:spcPts val="0"/>
              </a:spcBef>
              <a:buNone/>
              <a:defRPr b="0" i="0" sz="1800" u="none" cap="none" strike="noStrike">
                <a:solidFill>
                  <a:srgbClr val="BCBEC0"/>
                </a:solidFill>
                <a:latin typeface="Arial"/>
                <a:ea typeface="Arial"/>
                <a:cs typeface="Arial"/>
                <a:sym typeface="Arial"/>
              </a:defRPr>
            </a:lvl2pPr>
            <a:lvl3pPr indent="0" lvl="2" marL="0" marR="0" rtl="0" algn="l">
              <a:spcBef>
                <a:spcPts val="0"/>
              </a:spcBef>
              <a:buNone/>
              <a:defRPr b="0" i="0" sz="1800" u="none" cap="none" strike="noStrike">
                <a:solidFill>
                  <a:srgbClr val="BCBEC0"/>
                </a:solidFill>
                <a:latin typeface="Arial"/>
                <a:ea typeface="Arial"/>
                <a:cs typeface="Arial"/>
                <a:sym typeface="Arial"/>
              </a:defRPr>
            </a:lvl3pPr>
            <a:lvl4pPr indent="0" lvl="3" marL="0" marR="0" rtl="0" algn="l">
              <a:spcBef>
                <a:spcPts val="0"/>
              </a:spcBef>
              <a:buNone/>
              <a:defRPr b="0" i="0" sz="1800" u="none" cap="none" strike="noStrike">
                <a:solidFill>
                  <a:srgbClr val="BCBEC0"/>
                </a:solidFill>
                <a:latin typeface="Arial"/>
                <a:ea typeface="Arial"/>
                <a:cs typeface="Arial"/>
                <a:sym typeface="Arial"/>
              </a:defRPr>
            </a:lvl4pPr>
            <a:lvl5pPr indent="0" lvl="4" marL="0" marR="0" rtl="0" algn="l">
              <a:spcBef>
                <a:spcPts val="0"/>
              </a:spcBef>
              <a:buNone/>
              <a:defRPr b="0" i="0" sz="1800" u="none" cap="none" strike="noStrike">
                <a:solidFill>
                  <a:srgbClr val="BCBEC0"/>
                </a:solidFill>
                <a:latin typeface="Arial"/>
                <a:ea typeface="Arial"/>
                <a:cs typeface="Arial"/>
                <a:sym typeface="Arial"/>
              </a:defRPr>
            </a:lvl5pPr>
            <a:lvl6pPr indent="0" lvl="5" marL="0" marR="0" rtl="0" algn="l">
              <a:spcBef>
                <a:spcPts val="0"/>
              </a:spcBef>
              <a:buNone/>
              <a:defRPr b="0" i="0" sz="1800" u="none" cap="none" strike="noStrike">
                <a:solidFill>
                  <a:srgbClr val="BCBEC0"/>
                </a:solidFill>
                <a:latin typeface="Arial"/>
                <a:ea typeface="Arial"/>
                <a:cs typeface="Arial"/>
                <a:sym typeface="Arial"/>
              </a:defRPr>
            </a:lvl6pPr>
            <a:lvl7pPr indent="0" lvl="6" marL="0" marR="0" rtl="0" algn="l">
              <a:spcBef>
                <a:spcPts val="0"/>
              </a:spcBef>
              <a:buNone/>
              <a:defRPr b="0" i="0" sz="1800" u="none" cap="none" strike="noStrike">
                <a:solidFill>
                  <a:srgbClr val="BCBEC0"/>
                </a:solidFill>
                <a:latin typeface="Arial"/>
                <a:ea typeface="Arial"/>
                <a:cs typeface="Arial"/>
                <a:sym typeface="Arial"/>
              </a:defRPr>
            </a:lvl7pPr>
            <a:lvl8pPr indent="0" lvl="7" marL="0" marR="0" rtl="0" algn="l">
              <a:spcBef>
                <a:spcPts val="0"/>
              </a:spcBef>
              <a:buNone/>
              <a:defRPr b="0" i="0" sz="1800" u="none" cap="none" strike="noStrike">
                <a:solidFill>
                  <a:srgbClr val="BCBEC0"/>
                </a:solidFill>
                <a:latin typeface="Arial"/>
                <a:ea typeface="Arial"/>
                <a:cs typeface="Arial"/>
                <a:sym typeface="Arial"/>
              </a:defRPr>
            </a:lvl8pPr>
            <a:lvl9pPr indent="0" lvl="8" marL="0" marR="0" rtl="0" algn="l">
              <a:spcBef>
                <a:spcPts val="0"/>
              </a:spcBef>
              <a:buNone/>
              <a:defRPr b="0" i="0" sz="1800" u="none" cap="none" strike="noStrike">
                <a:solidFill>
                  <a:srgbClr val="BCBEC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b="16530" l="0" r="0" t="1"/>
          <a:stretch/>
        </p:blipFill>
        <p:spPr>
          <a:xfrm>
            <a:off x="6094" y="-1"/>
            <a:ext cx="9123426" cy="5715001"/>
          </a:xfrm>
          <a:prstGeom prst="rect">
            <a:avLst/>
          </a:prstGeom>
          <a:noFill/>
          <a:ln>
            <a:noFill/>
          </a:ln>
        </p:spPr>
      </p:pic>
      <p:sp>
        <p:nvSpPr>
          <p:cNvPr id="16" name="Google Shape;16;p2"/>
          <p:cNvSpPr txBox="1"/>
          <p:nvPr>
            <p:ph idx="1" type="body"/>
          </p:nvPr>
        </p:nvSpPr>
        <p:spPr>
          <a:xfrm>
            <a:off x="966787" y="2262188"/>
            <a:ext cx="7343775" cy="595313"/>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600"/>
              </a:spcBef>
              <a:spcAft>
                <a:spcPts val="0"/>
              </a:spcAft>
              <a:buClr>
                <a:schemeClr val="lt1"/>
              </a:buClr>
              <a:buSzPts val="3000"/>
              <a:buFont typeface="Arial"/>
              <a:buNone/>
              <a:defRPr b="1" i="0" sz="3000" u="none" cap="none" strike="noStrike">
                <a:solidFill>
                  <a:schemeClr val="lt1"/>
                </a:solidFill>
                <a:latin typeface="Verdana"/>
                <a:ea typeface="Verdana"/>
                <a:cs typeface="Verdana"/>
                <a:sym typeface="Verdana"/>
              </a:defRPr>
            </a:lvl1pPr>
            <a:lvl2pPr indent="-323850" lvl="1" marL="9144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5pPr>
            <a:lvl6pPr indent="-334454" lvl="5" marL="27432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6pPr>
            <a:lvl7pPr indent="-334454" lvl="6" marL="32004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7pPr>
            <a:lvl8pPr indent="-334454" lvl="7" marL="36576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8pPr>
            <a:lvl9pPr indent="-334454" lvl="8" marL="41148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9pPr>
          </a:lstStyle>
          <a:p/>
        </p:txBody>
      </p:sp>
      <p:sp>
        <p:nvSpPr>
          <p:cNvPr id="17" name="Google Shape;17;p2"/>
          <p:cNvSpPr txBox="1"/>
          <p:nvPr>
            <p:ph idx="2" type="body"/>
          </p:nvPr>
        </p:nvSpPr>
        <p:spPr>
          <a:xfrm>
            <a:off x="966787" y="2857501"/>
            <a:ext cx="7343775" cy="396875"/>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333"/>
              </a:spcBef>
              <a:spcAft>
                <a:spcPts val="0"/>
              </a:spcAft>
              <a:buClr>
                <a:schemeClr val="lt1"/>
              </a:buClr>
              <a:buSzPts val="1667"/>
              <a:buFont typeface="Arial"/>
              <a:buNone/>
              <a:defRPr b="0" i="0" sz="1667" u="none" cap="none" strike="noStrike">
                <a:solidFill>
                  <a:schemeClr val="lt1"/>
                </a:solidFill>
                <a:latin typeface="Verdana"/>
                <a:ea typeface="Verdana"/>
                <a:cs typeface="Verdana"/>
                <a:sym typeface="Verdana"/>
              </a:defRPr>
            </a:lvl1pPr>
            <a:lvl2pPr indent="-323850" lvl="1" marL="9144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5pPr>
            <a:lvl6pPr indent="-334454" lvl="5" marL="27432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6pPr>
            <a:lvl7pPr indent="-334454" lvl="6" marL="32004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7pPr>
            <a:lvl8pPr indent="-334454" lvl="7" marL="36576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8pPr>
            <a:lvl9pPr indent="-334454" lvl="8" marL="41148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9pPr>
          </a:lstStyle>
          <a:p/>
        </p:txBody>
      </p:sp>
      <p:sp>
        <p:nvSpPr>
          <p:cNvPr id="18" name="Google Shape;18;p2"/>
          <p:cNvSpPr txBox="1"/>
          <p:nvPr>
            <p:ph idx="3" type="body"/>
          </p:nvPr>
        </p:nvSpPr>
        <p:spPr>
          <a:xfrm>
            <a:off x="900112" y="5296958"/>
            <a:ext cx="7343775" cy="198438"/>
          </a:xfrm>
          <a:prstGeom prst="rect">
            <a:avLst/>
          </a:prstGeom>
          <a:noFill/>
          <a:ln>
            <a:noFill/>
          </a:ln>
        </p:spPr>
        <p:txBody>
          <a:bodyPr anchorCtr="0" anchor="t" bIns="45700" lIns="91425" spcFirstLastPara="1" rIns="91425" wrap="square" tIns="45700">
            <a:normAutofit/>
          </a:bodyPr>
          <a:lstStyle>
            <a:lvl1pPr indent="-228600" lvl="0" marL="457200" marR="0" rtl="0" algn="ctr">
              <a:spcBef>
                <a:spcPts val="233"/>
              </a:spcBef>
              <a:spcAft>
                <a:spcPts val="0"/>
              </a:spcAft>
              <a:buClr>
                <a:schemeClr val="lt1"/>
              </a:buClr>
              <a:buSzPts val="1167"/>
              <a:buFont typeface="Arial"/>
              <a:buNone/>
              <a:defRPr b="0" i="0" sz="1167" u="none" cap="none" strike="noStrike">
                <a:solidFill>
                  <a:schemeClr val="lt1"/>
                </a:solidFill>
                <a:latin typeface="Verdana"/>
                <a:ea typeface="Verdana"/>
                <a:cs typeface="Verdana"/>
                <a:sym typeface="Verdana"/>
              </a:defRPr>
            </a:lvl1pPr>
            <a:lvl2pPr indent="-323850" lvl="1" marL="9144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2pPr>
            <a:lvl3pPr indent="-323850" lvl="2" marL="13716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3pPr>
            <a:lvl4pPr indent="-323850" lvl="3" marL="18288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4pPr>
            <a:lvl5pPr indent="-323850" lvl="4" marL="2286000" marR="0" rtl="0" algn="l">
              <a:spcBef>
                <a:spcPts val="300"/>
              </a:spcBef>
              <a:spcAft>
                <a:spcPts val="0"/>
              </a:spcAft>
              <a:buClr>
                <a:schemeClr val="dk1"/>
              </a:buClr>
              <a:buSzPts val="1500"/>
              <a:buFont typeface="Arial"/>
              <a:buChar char="»"/>
              <a:defRPr b="0" i="0" sz="1500" u="none" cap="none" strike="noStrike">
                <a:solidFill>
                  <a:schemeClr val="dk1"/>
                </a:solidFill>
                <a:latin typeface="Verdana"/>
                <a:ea typeface="Verdana"/>
                <a:cs typeface="Verdana"/>
                <a:sym typeface="Verdana"/>
              </a:defRPr>
            </a:lvl5pPr>
            <a:lvl6pPr indent="-334454" lvl="5" marL="27432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6pPr>
            <a:lvl7pPr indent="-334454" lvl="6" marL="32004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7pPr>
            <a:lvl8pPr indent="-334454" lvl="7" marL="36576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8pPr>
            <a:lvl9pPr indent="-334454" lvl="8" marL="41148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spTree>
      <p:nvGrpSpPr>
        <p:cNvPr id="19" name="Shape 19"/>
        <p:cNvGrpSpPr/>
        <p:nvPr/>
      </p:nvGrpSpPr>
      <p:grpSpPr>
        <a:xfrm>
          <a:off x="0" y="0"/>
          <a:ext cx="0" cy="0"/>
          <a:chOff x="0" y="0"/>
          <a:chExt cx="0" cy="0"/>
        </a:xfrm>
      </p:grpSpPr>
      <p:sp>
        <p:nvSpPr>
          <p:cNvPr id="20" name="Google Shape;20;p3"/>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Clr>
                <a:srgbClr val="C00026"/>
              </a:buClr>
              <a:buSzPts val="2667"/>
              <a:buFont typeface="Verdana"/>
              <a:buNone/>
              <a:defRPr b="0" i="0" sz="2667" u="none" cap="none" strike="noStrik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00"/>
              </a:spcBef>
              <a:spcAft>
                <a:spcPts val="0"/>
              </a:spcAft>
              <a:buClr>
                <a:schemeClr val="dk1"/>
              </a:buClr>
              <a:buSzPts val="2000"/>
              <a:buFont typeface="Arial"/>
              <a:buNone/>
              <a:defRPr b="0" i="0" sz="2000" u="none" cap="none" strike="noStrike">
                <a:solidFill>
                  <a:schemeClr val="dk1"/>
                </a:solidFill>
                <a:latin typeface="Verdana"/>
                <a:ea typeface="Verdana"/>
                <a:cs typeface="Verdana"/>
                <a:sym typeface="Verdana"/>
              </a:defRPr>
            </a:lvl1pPr>
            <a:lvl2pPr indent="-355600" lvl="1" marL="9144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2pPr>
            <a:lvl3pPr indent="-355600" lvl="2" marL="13716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3pPr>
            <a:lvl4pPr indent="-355600" lvl="3" marL="18288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4pPr>
            <a:lvl5pPr indent="-355600" lvl="4" marL="2286000" marR="0" rtl="0" algn="l">
              <a:spcBef>
                <a:spcPts val="400"/>
              </a:spcBef>
              <a:spcAft>
                <a:spcPts val="0"/>
              </a:spcAft>
              <a:buClr>
                <a:schemeClr val="dk1"/>
              </a:buClr>
              <a:buSzPts val="2000"/>
              <a:buFont typeface="Arial"/>
              <a:buChar char="»"/>
              <a:defRPr b="0" i="0" sz="2000" u="none" cap="none" strike="noStrike">
                <a:solidFill>
                  <a:schemeClr val="dk1"/>
                </a:solidFill>
                <a:latin typeface="Verdana"/>
                <a:ea typeface="Verdana"/>
                <a:cs typeface="Verdana"/>
                <a:sym typeface="Verdana"/>
              </a:defRPr>
            </a:lvl5pPr>
            <a:lvl6pPr indent="-334454" lvl="5" marL="27432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6pPr>
            <a:lvl7pPr indent="-334454" lvl="6" marL="32004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7pPr>
            <a:lvl8pPr indent="-334454" lvl="7" marL="36576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8pPr>
            <a:lvl9pPr indent="-334454" lvl="8" marL="4114800" marR="0" rtl="0" algn="l">
              <a:spcBef>
                <a:spcPts val="333"/>
              </a:spcBef>
              <a:spcAft>
                <a:spcPts val="0"/>
              </a:spcAft>
              <a:buClr>
                <a:schemeClr val="dk1"/>
              </a:buClr>
              <a:buSzPts val="1667"/>
              <a:buFont typeface="Arial"/>
              <a:buChar char="•"/>
              <a:defRPr b="0" i="0" sz="1667" u="none" cap="none" strike="noStrike">
                <a:solidFill>
                  <a:schemeClr val="dk1"/>
                </a:solidFill>
                <a:latin typeface="Arial"/>
                <a:ea typeface="Arial"/>
                <a:cs typeface="Arial"/>
                <a:sym typeface="Arial"/>
              </a:defRPr>
            </a:lvl9pPr>
          </a:lstStyle>
          <a:p/>
        </p:txBody>
      </p:sp>
      <p:sp>
        <p:nvSpPr>
          <p:cNvPr id="22" name="Google Shape;22;p3"/>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lvl1pPr indent="0" lvl="0" marL="0" marR="0" rtl="0" algn="ctr">
              <a:spcBef>
                <a:spcPts val="0"/>
              </a:spcBef>
              <a:buNone/>
              <a:defRPr b="0" i="0" sz="833" u="none" cap="none" strike="noStrike">
                <a:solidFill>
                  <a:srgbClr val="888888"/>
                </a:solidFill>
                <a:latin typeface="Verdana"/>
                <a:ea typeface="Verdana"/>
                <a:cs typeface="Verdana"/>
                <a:sym typeface="Verdana"/>
              </a:defRPr>
            </a:lvl1pPr>
            <a:lvl2pPr indent="0" lvl="1" marL="0" marR="0" rtl="0" algn="ctr">
              <a:spcBef>
                <a:spcPts val="0"/>
              </a:spcBef>
              <a:buNone/>
              <a:defRPr b="0" i="0" sz="833" u="none" cap="none" strike="noStrike">
                <a:solidFill>
                  <a:srgbClr val="888888"/>
                </a:solidFill>
                <a:latin typeface="Verdana"/>
                <a:ea typeface="Verdana"/>
                <a:cs typeface="Verdana"/>
                <a:sym typeface="Verdana"/>
              </a:defRPr>
            </a:lvl2pPr>
            <a:lvl3pPr indent="0" lvl="2" marL="0" marR="0" rtl="0" algn="ctr">
              <a:spcBef>
                <a:spcPts val="0"/>
              </a:spcBef>
              <a:buNone/>
              <a:defRPr b="0" i="0" sz="833" u="none" cap="none" strike="noStrike">
                <a:solidFill>
                  <a:srgbClr val="888888"/>
                </a:solidFill>
                <a:latin typeface="Verdana"/>
                <a:ea typeface="Verdana"/>
                <a:cs typeface="Verdana"/>
                <a:sym typeface="Verdana"/>
              </a:defRPr>
            </a:lvl3pPr>
            <a:lvl4pPr indent="0" lvl="3" marL="0" marR="0" rtl="0" algn="ctr">
              <a:spcBef>
                <a:spcPts val="0"/>
              </a:spcBef>
              <a:buNone/>
              <a:defRPr b="0" i="0" sz="833" u="none" cap="none" strike="noStrike">
                <a:solidFill>
                  <a:srgbClr val="888888"/>
                </a:solidFill>
                <a:latin typeface="Verdana"/>
                <a:ea typeface="Verdana"/>
                <a:cs typeface="Verdana"/>
                <a:sym typeface="Verdana"/>
              </a:defRPr>
            </a:lvl4pPr>
            <a:lvl5pPr indent="0" lvl="4" marL="0" marR="0" rtl="0" algn="ctr">
              <a:spcBef>
                <a:spcPts val="0"/>
              </a:spcBef>
              <a:buNone/>
              <a:defRPr b="0" i="0" sz="833" u="none" cap="none" strike="noStrike">
                <a:solidFill>
                  <a:srgbClr val="888888"/>
                </a:solidFill>
                <a:latin typeface="Verdana"/>
                <a:ea typeface="Verdana"/>
                <a:cs typeface="Verdana"/>
                <a:sym typeface="Verdana"/>
              </a:defRPr>
            </a:lvl5pPr>
            <a:lvl6pPr indent="0" lvl="5" marL="0" marR="0" rtl="0" algn="ctr">
              <a:spcBef>
                <a:spcPts val="0"/>
              </a:spcBef>
              <a:buNone/>
              <a:defRPr b="0" i="0" sz="833" u="none" cap="none" strike="noStrike">
                <a:solidFill>
                  <a:srgbClr val="888888"/>
                </a:solidFill>
                <a:latin typeface="Verdana"/>
                <a:ea typeface="Verdana"/>
                <a:cs typeface="Verdana"/>
                <a:sym typeface="Verdana"/>
              </a:defRPr>
            </a:lvl6pPr>
            <a:lvl7pPr indent="0" lvl="6" marL="0" marR="0" rtl="0" algn="ctr">
              <a:spcBef>
                <a:spcPts val="0"/>
              </a:spcBef>
              <a:buNone/>
              <a:defRPr b="0" i="0" sz="833" u="none" cap="none" strike="noStrike">
                <a:solidFill>
                  <a:srgbClr val="888888"/>
                </a:solidFill>
                <a:latin typeface="Verdana"/>
                <a:ea typeface="Verdana"/>
                <a:cs typeface="Verdana"/>
                <a:sym typeface="Verdana"/>
              </a:defRPr>
            </a:lvl7pPr>
            <a:lvl8pPr indent="0" lvl="7" marL="0" marR="0" rtl="0" algn="ctr">
              <a:spcBef>
                <a:spcPts val="0"/>
              </a:spcBef>
              <a:buNone/>
              <a:defRPr b="0" i="0" sz="833" u="none" cap="none" strike="noStrike">
                <a:solidFill>
                  <a:srgbClr val="888888"/>
                </a:solidFill>
                <a:latin typeface="Verdana"/>
                <a:ea typeface="Verdana"/>
                <a:cs typeface="Verdana"/>
                <a:sym typeface="Verdana"/>
              </a:defRPr>
            </a:lvl8pPr>
            <a:lvl9pPr indent="0" lvl="8" marL="0" marR="0" rtl="0" algn="ctr">
              <a:spcBef>
                <a:spcPts val="0"/>
              </a:spcBef>
              <a:buNone/>
              <a:defRPr b="0" i="0" sz="833" u="none" cap="none" strike="noStrike">
                <a:solidFill>
                  <a:srgbClr val="888888"/>
                </a:solidFill>
                <a:latin typeface="Verdana"/>
                <a:ea typeface="Verdana"/>
                <a:cs typeface="Verdana"/>
                <a:sym typeface="Verdana"/>
              </a:defRPr>
            </a:lvl9p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image" Target="../media/image2.jp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pic>
        <p:nvPicPr>
          <p:cNvPr descr="fundo_ppt1_ok.jpg" id="10" name="Google Shape;10;p1"/>
          <p:cNvPicPr preferRelativeResize="0"/>
          <p:nvPr/>
        </p:nvPicPr>
        <p:blipFill rotWithShape="1">
          <a:blip r:embed="rId1">
            <a:alphaModFix/>
          </a:blip>
          <a:srcRect b="0" l="0" r="0" t="0"/>
          <a:stretch/>
        </p:blipFill>
        <p:spPr>
          <a:xfrm>
            <a:off x="1524000" y="0"/>
            <a:ext cx="7620000" cy="5715000"/>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6.png"/><Relationship Id="rId4" Type="http://schemas.openxmlformats.org/officeDocument/2006/relationships/image" Target="../media/image13.png"/><Relationship Id="rId5" Type="http://schemas.openxmlformats.org/officeDocument/2006/relationships/image" Target="../media/image2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1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7.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31.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4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3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3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4.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6.jp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2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4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 Id="rId3" Type="http://schemas.openxmlformats.org/officeDocument/2006/relationships/image" Target="../media/image4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4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image" Target="../media/image41.png"/><Relationship Id="rId5" Type="http://schemas.openxmlformats.org/officeDocument/2006/relationships/image" Target="../media/image53.png"/><Relationship Id="rId6" Type="http://schemas.openxmlformats.org/officeDocument/2006/relationships/image" Target="../media/image4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47.png"/><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7.png"/><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48.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 Id="rId3" Type="http://schemas.openxmlformats.org/officeDocument/2006/relationships/image" Target="../media/image5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 Id="rId3" Type="http://schemas.openxmlformats.org/officeDocument/2006/relationships/image" Target="../media/image55.png"/><Relationship Id="rId4"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6.png"/><Relationship Id="rId5"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1.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 name="Shape 26"/>
        <p:cNvGrpSpPr/>
        <p:nvPr/>
      </p:nvGrpSpPr>
      <p:grpSpPr>
        <a:xfrm>
          <a:off x="0" y="0"/>
          <a:ext cx="0" cy="0"/>
          <a:chOff x="0" y="0"/>
          <a:chExt cx="0" cy="0"/>
        </a:xfrm>
      </p:grpSpPr>
      <p:sp>
        <p:nvSpPr>
          <p:cNvPr id="27" name="Google Shape;27;p4"/>
          <p:cNvSpPr txBox="1"/>
          <p:nvPr>
            <p:ph idx="1" type="body"/>
          </p:nvPr>
        </p:nvSpPr>
        <p:spPr>
          <a:xfrm>
            <a:off x="966787" y="2262188"/>
            <a:ext cx="7343775" cy="59531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000"/>
              <a:buFont typeface="Verdana"/>
              <a:buNone/>
            </a:pPr>
            <a:r>
              <a:rPr lang="pt-BR"/>
              <a:t>Computação Gráfica</a:t>
            </a:r>
            <a:endParaRPr/>
          </a:p>
        </p:txBody>
      </p:sp>
      <p:sp>
        <p:nvSpPr>
          <p:cNvPr id="28" name="Google Shape;28;p4"/>
          <p:cNvSpPr txBox="1"/>
          <p:nvPr>
            <p:ph idx="2" type="body"/>
          </p:nvPr>
        </p:nvSpPr>
        <p:spPr>
          <a:xfrm>
            <a:off x="966787" y="2857501"/>
            <a:ext cx="7343775" cy="396875"/>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1600"/>
              <a:buFont typeface="Verdana"/>
              <a:buNone/>
            </a:pPr>
            <a:r>
              <a:rPr lang="pt-BR"/>
              <a:t>Aula 23: Técnicas de Renderização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 name="Shape 106"/>
        <p:cNvGrpSpPr/>
        <p:nvPr/>
      </p:nvGrpSpPr>
      <p:grpSpPr>
        <a:xfrm>
          <a:off x="0" y="0"/>
          <a:ext cx="0" cy="0"/>
          <a:chOff x="0" y="0"/>
          <a:chExt cx="0" cy="0"/>
        </a:xfrm>
      </p:grpSpPr>
      <p:sp>
        <p:nvSpPr>
          <p:cNvPr id="107" name="Google Shape;107;p13"/>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500"/>
              <a:buFont typeface="Verdana"/>
              <a:buNone/>
            </a:pPr>
            <a:r>
              <a:rPr lang="pt-BR" sz="2500"/>
              <a:t>Artefatos na sombra devido a baixa amostragem</a:t>
            </a:r>
            <a:endParaRPr/>
          </a:p>
        </p:txBody>
      </p:sp>
      <p:sp>
        <p:nvSpPr>
          <p:cNvPr id="108" name="Google Shape;108;p13"/>
          <p:cNvSpPr txBox="1"/>
          <p:nvPr>
            <p:ph idx="1" type="body"/>
          </p:nvPr>
        </p:nvSpPr>
        <p:spPr>
          <a:xfrm>
            <a:off x="3667874" y="1787704"/>
            <a:ext cx="5150905" cy="515938"/>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400"/>
              <a:buFont typeface="Verdana"/>
              <a:buNone/>
            </a:pPr>
            <a:r>
              <a:rPr b="1" lang="pt-BR" sz="1400"/>
              <a:t>Sombras calculadas usando mapa de sombra</a:t>
            </a:r>
            <a:endParaRPr/>
          </a:p>
        </p:txBody>
      </p:sp>
      <p:sp>
        <p:nvSpPr>
          <p:cNvPr id="109" name="Google Shape;109;p13"/>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16image34807728" id="110" name="Google Shape;110;p13"/>
          <p:cNvPicPr preferRelativeResize="0"/>
          <p:nvPr/>
        </p:nvPicPr>
        <p:blipFill rotWithShape="1">
          <a:blip r:embed="rId3">
            <a:alphaModFix/>
          </a:blip>
          <a:srcRect b="0" l="0" r="0" t="0"/>
          <a:stretch/>
        </p:blipFill>
        <p:spPr>
          <a:xfrm>
            <a:off x="390548" y="799173"/>
            <a:ext cx="3192761" cy="4614273"/>
          </a:xfrm>
          <a:prstGeom prst="rect">
            <a:avLst/>
          </a:prstGeom>
          <a:noFill/>
          <a:ln>
            <a:noFill/>
          </a:ln>
        </p:spPr>
      </p:pic>
      <p:sp>
        <p:nvSpPr>
          <p:cNvPr id="111" name="Google Shape;111;p13"/>
          <p:cNvSpPr txBox="1"/>
          <p:nvPr/>
        </p:nvSpPr>
        <p:spPr>
          <a:xfrm>
            <a:off x="3667874" y="3851096"/>
            <a:ext cx="5150905" cy="1255159"/>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chemeClr val="dk1"/>
              </a:buClr>
              <a:buSzPts val="1400"/>
              <a:buFont typeface="Verdana"/>
              <a:buNone/>
            </a:pPr>
            <a:r>
              <a:rPr b="1" lang="pt-BR" sz="1400">
                <a:solidFill>
                  <a:schemeClr val="dk1"/>
                </a:solidFill>
                <a:latin typeface="Verdana"/>
                <a:ea typeface="Verdana"/>
                <a:cs typeface="Verdana"/>
                <a:sym typeface="Verdana"/>
              </a:rPr>
              <a:t>Sombras usando ray tracing</a:t>
            </a:r>
            <a:endParaRPr b="1" sz="1400">
              <a:solidFill>
                <a:schemeClr val="dk1"/>
              </a:solidFill>
              <a:latin typeface="Verdana"/>
              <a:ea typeface="Verdana"/>
              <a:cs typeface="Verdana"/>
              <a:sym typeface="Verdana"/>
            </a:endParaRPr>
          </a:p>
          <a:p>
            <a:pPr indent="0" lvl="0" marL="0" marR="0" rtl="0" algn="l">
              <a:spcBef>
                <a:spcPts val="280"/>
              </a:spcBef>
              <a:spcAft>
                <a:spcPts val="0"/>
              </a:spcAft>
              <a:buClr>
                <a:schemeClr val="dk1"/>
              </a:buClr>
              <a:buSzPts val="1400"/>
              <a:buFont typeface="Verdana"/>
              <a:buNone/>
            </a:pPr>
            <a:r>
              <a:rPr b="1" lang="pt-BR" sz="1400">
                <a:solidFill>
                  <a:schemeClr val="dk1"/>
                </a:solidFill>
                <a:latin typeface="Verdana"/>
                <a:ea typeface="Verdana"/>
                <a:cs typeface="Verdana"/>
                <a:sym typeface="Verdana"/>
              </a:rPr>
              <a:t>(resultado do cálculo da visibilidade ao longo do raio entre o ponto de superfície e a luz diretamente usando ray tracing)</a:t>
            </a:r>
            <a:endParaRPr/>
          </a:p>
        </p:txBody>
      </p:sp>
      <p:sp>
        <p:nvSpPr>
          <p:cNvPr id="112" name="Google Shape;112;p13"/>
          <p:cNvSpPr/>
          <p:nvPr/>
        </p:nvSpPr>
        <p:spPr>
          <a:xfrm>
            <a:off x="390548" y="5435285"/>
            <a:ext cx="2048959"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100">
                <a:solidFill>
                  <a:schemeClr val="dk1"/>
                </a:solidFill>
                <a:latin typeface="Arial"/>
                <a:ea typeface="Arial"/>
                <a:cs typeface="Arial"/>
                <a:sym typeface="Arial"/>
              </a:rPr>
              <a:t>crédito: Johnson et al. TOG 2005</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4"/>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Tipos de sombras (Hard vs Soft Shadows)</a:t>
            </a:r>
            <a:endParaRPr/>
          </a:p>
        </p:txBody>
      </p:sp>
      <p:sp>
        <p:nvSpPr>
          <p:cNvPr id="118" name="Google Shape;118;p14"/>
          <p:cNvSpPr txBox="1"/>
          <p:nvPr>
            <p:ph idx="1" type="body"/>
          </p:nvPr>
        </p:nvSpPr>
        <p:spPr>
          <a:xfrm>
            <a:off x="588029" y="4325420"/>
            <a:ext cx="3693824" cy="1009724"/>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dk1"/>
              </a:buClr>
              <a:buSzPts val="1800"/>
              <a:buNone/>
            </a:pPr>
            <a:r>
              <a:rPr b="1" lang="pt-BR" sz="1800"/>
              <a:t>Hard shadows</a:t>
            </a:r>
            <a:endParaRPr b="1" sz="1800"/>
          </a:p>
          <a:p>
            <a:pPr indent="0" lvl="0" marL="0" rtl="0" algn="ctr">
              <a:spcBef>
                <a:spcPts val="360"/>
              </a:spcBef>
              <a:spcAft>
                <a:spcPts val="0"/>
              </a:spcAft>
              <a:buClr>
                <a:schemeClr val="dk1"/>
              </a:buClr>
              <a:buSzPts val="1800"/>
              <a:buNone/>
            </a:pPr>
            <a:r>
              <a:rPr lang="pt-BR" sz="1800"/>
              <a:t>(criadas por uma luz pontual)</a:t>
            </a:r>
            <a:endParaRPr/>
          </a:p>
        </p:txBody>
      </p:sp>
      <p:sp>
        <p:nvSpPr>
          <p:cNvPr id="119" name="Google Shape;119;p14"/>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17image51868800" id="120" name="Google Shape;120;p14"/>
          <p:cNvPicPr preferRelativeResize="0"/>
          <p:nvPr/>
        </p:nvPicPr>
        <p:blipFill rotWithShape="1">
          <a:blip r:embed="rId3">
            <a:alphaModFix/>
          </a:blip>
          <a:srcRect b="0" l="0" r="0" t="0"/>
          <a:stretch/>
        </p:blipFill>
        <p:spPr>
          <a:xfrm>
            <a:off x="588029" y="1248575"/>
            <a:ext cx="3693824" cy="2928797"/>
          </a:xfrm>
          <a:prstGeom prst="rect">
            <a:avLst/>
          </a:prstGeom>
          <a:noFill/>
          <a:ln>
            <a:noFill/>
          </a:ln>
        </p:spPr>
      </p:pic>
      <p:pic>
        <p:nvPicPr>
          <p:cNvPr descr="page17image51870816" id="121" name="Google Shape;121;p14"/>
          <p:cNvPicPr preferRelativeResize="0"/>
          <p:nvPr/>
        </p:nvPicPr>
        <p:blipFill rotWithShape="1">
          <a:blip r:embed="rId4">
            <a:alphaModFix/>
          </a:blip>
          <a:srcRect b="0" l="0" r="0" t="0"/>
          <a:stretch/>
        </p:blipFill>
        <p:spPr>
          <a:xfrm>
            <a:off x="4931596" y="1244671"/>
            <a:ext cx="3693824" cy="2905960"/>
          </a:xfrm>
          <a:prstGeom prst="rect">
            <a:avLst/>
          </a:prstGeom>
          <a:noFill/>
          <a:ln>
            <a:noFill/>
          </a:ln>
        </p:spPr>
      </p:pic>
      <p:sp>
        <p:nvSpPr>
          <p:cNvPr id="122" name="Google Shape;122;p14"/>
          <p:cNvSpPr txBox="1"/>
          <p:nvPr/>
        </p:nvSpPr>
        <p:spPr>
          <a:xfrm>
            <a:off x="4931596" y="4325420"/>
            <a:ext cx="3693824" cy="1009724"/>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dk1"/>
              </a:buClr>
              <a:buSzPts val="1800"/>
              <a:buFont typeface="Verdana"/>
              <a:buNone/>
            </a:pPr>
            <a:r>
              <a:rPr b="1" lang="pt-BR" sz="1800">
                <a:solidFill>
                  <a:schemeClr val="dk1"/>
                </a:solidFill>
                <a:latin typeface="Verdana"/>
                <a:ea typeface="Verdana"/>
                <a:cs typeface="Verdana"/>
                <a:sym typeface="Verdana"/>
              </a:rPr>
              <a:t>Soft shadows</a:t>
            </a:r>
            <a:endParaRPr b="1" sz="1800">
              <a:solidFill>
                <a:schemeClr val="dk1"/>
              </a:solidFill>
              <a:latin typeface="Verdana"/>
              <a:ea typeface="Verdana"/>
              <a:cs typeface="Verdana"/>
              <a:sym typeface="Verdana"/>
            </a:endParaRPr>
          </a:p>
          <a:p>
            <a:pPr indent="0" lvl="0" marL="0" marR="0" rtl="0" algn="ctr">
              <a:spcBef>
                <a:spcPts val="360"/>
              </a:spcBef>
              <a:spcAft>
                <a:spcPts val="0"/>
              </a:spcAft>
              <a:buClr>
                <a:schemeClr val="dk1"/>
              </a:buClr>
              <a:buSzPts val="1800"/>
              <a:buFont typeface="Verdana"/>
              <a:buNone/>
            </a:pPr>
            <a:r>
              <a:rPr b="0" lang="pt-BR" sz="1800">
                <a:solidFill>
                  <a:schemeClr val="dk1"/>
                </a:solidFill>
                <a:latin typeface="Verdana"/>
                <a:ea typeface="Verdana"/>
                <a:cs typeface="Verdana"/>
                <a:sym typeface="Verdana"/>
              </a:rPr>
              <a:t>(criadas por uma luz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15"/>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Sobras criadas por uma luz de área</a:t>
            </a:r>
            <a:endParaRPr/>
          </a:p>
        </p:txBody>
      </p:sp>
      <p:sp>
        <p:nvSpPr>
          <p:cNvPr id="128" name="Google Shape;128;p15"/>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129" name="Google Shape;129;p15"/>
          <p:cNvPicPr preferRelativeResize="0"/>
          <p:nvPr/>
        </p:nvPicPr>
        <p:blipFill rotWithShape="1">
          <a:blip r:embed="rId3">
            <a:alphaModFix/>
          </a:blip>
          <a:srcRect b="0" l="0" r="0" t="0"/>
          <a:stretch/>
        </p:blipFill>
        <p:spPr>
          <a:xfrm>
            <a:off x="1489753" y="799687"/>
            <a:ext cx="6811766" cy="461104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pic>
        <p:nvPicPr>
          <p:cNvPr id="134" name="Google Shape;134;p16"/>
          <p:cNvPicPr preferRelativeResize="0"/>
          <p:nvPr/>
        </p:nvPicPr>
        <p:blipFill rotWithShape="1">
          <a:blip r:embed="rId3">
            <a:alphaModFix/>
          </a:blip>
          <a:srcRect b="0" l="0" r="0" t="0"/>
          <a:stretch/>
        </p:blipFill>
        <p:spPr>
          <a:xfrm>
            <a:off x="3848435" y="1198972"/>
            <a:ext cx="5223646" cy="3536007"/>
          </a:xfrm>
          <a:prstGeom prst="rect">
            <a:avLst/>
          </a:prstGeom>
          <a:noFill/>
          <a:ln>
            <a:noFill/>
          </a:ln>
        </p:spPr>
      </p:pic>
      <p:sp>
        <p:nvSpPr>
          <p:cNvPr id="135" name="Google Shape;135;p16"/>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Algoritmos baseados em amostragens</a:t>
            </a:r>
            <a:endParaRPr/>
          </a:p>
        </p:txBody>
      </p:sp>
      <p:sp>
        <p:nvSpPr>
          <p:cNvPr id="136" name="Google Shape;136;p16"/>
          <p:cNvSpPr txBox="1"/>
          <p:nvPr>
            <p:ph idx="1" type="body"/>
          </p:nvPr>
        </p:nvSpPr>
        <p:spPr>
          <a:xfrm>
            <a:off x="390548" y="838985"/>
            <a:ext cx="418145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Verdana"/>
              <a:buNone/>
            </a:pPr>
            <a:r>
              <a:rPr lang="pt-BR" sz="1600"/>
              <a:t>Objetivo: calcular a quantidade da fonte de luz emitindo de uma área que chega a um ponto P na superfície.</a:t>
            </a:r>
            <a:endParaRPr/>
          </a:p>
        </p:txBody>
      </p:sp>
      <p:sp>
        <p:nvSpPr>
          <p:cNvPr id="137" name="Google Shape;137;p16"/>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
        <p:nvSpPr>
          <p:cNvPr id="138" name="Google Shape;138;p16"/>
          <p:cNvSpPr/>
          <p:nvPr/>
        </p:nvSpPr>
        <p:spPr>
          <a:xfrm>
            <a:off x="237506" y="4134815"/>
            <a:ext cx="6901832"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para todas as amostras:</a:t>
            </a:r>
            <a:endParaRPr/>
          </a:p>
          <a:p>
            <a:pPr indent="0" lvl="0" marL="0" marR="0" rtl="0" algn="l">
              <a:spcBef>
                <a:spcPts val="0"/>
              </a:spcBef>
              <a:spcAft>
                <a:spcPts val="0"/>
              </a:spcAft>
              <a:buNone/>
            </a:pPr>
            <a:r>
              <a:rPr lang="pt-BR" sz="1800">
                <a:solidFill>
                  <a:schemeClr val="dk1"/>
                </a:solidFill>
                <a:latin typeface="Arial"/>
                <a:ea typeface="Arial"/>
                <a:cs typeface="Arial"/>
                <a:sym typeface="Arial"/>
              </a:rPr>
              <a:t>- Escolha aleatoriamente um ponto P</a:t>
            </a:r>
            <a:r>
              <a:rPr baseline="-25000" lang="pt-BR" sz="18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na luz</a:t>
            </a:r>
            <a:endParaRPr/>
          </a:p>
          <a:p>
            <a:pPr indent="0" lvl="0" marL="0" marR="0" rtl="0" algn="l">
              <a:spcBef>
                <a:spcPts val="0"/>
              </a:spcBef>
              <a:spcAft>
                <a:spcPts val="0"/>
              </a:spcAft>
              <a:buNone/>
            </a:pPr>
            <a:r>
              <a:rPr lang="pt-BR" sz="1800">
                <a:solidFill>
                  <a:schemeClr val="dk1"/>
                </a:solidFill>
                <a:latin typeface="Arial"/>
                <a:ea typeface="Arial"/>
                <a:cs typeface="Arial"/>
                <a:sym typeface="Arial"/>
              </a:rPr>
              <a:t>- Determine se o ponto da superfície P está na sombra em relação ao P</a:t>
            </a:r>
            <a:r>
              <a:rPr baseline="-25000" lang="pt-BR" sz="1800">
                <a:solidFill>
                  <a:schemeClr val="dk1"/>
                </a:solidFill>
                <a:latin typeface="Arial"/>
                <a:ea typeface="Arial"/>
                <a:cs typeface="Arial"/>
                <a:sym typeface="Arial"/>
              </a:rPr>
              <a:t>L</a:t>
            </a:r>
            <a:endParaRPr/>
          </a:p>
          <a:p>
            <a:pPr indent="0" lvl="0" marL="0" marR="0" rtl="0" algn="l">
              <a:spcBef>
                <a:spcPts val="0"/>
              </a:spcBef>
              <a:spcAft>
                <a:spcPts val="0"/>
              </a:spcAft>
              <a:buNone/>
            </a:pPr>
            <a:r>
              <a:rPr lang="pt-BR" sz="1800">
                <a:solidFill>
                  <a:schemeClr val="dk1"/>
                </a:solidFill>
                <a:latin typeface="Arial"/>
                <a:ea typeface="Arial"/>
                <a:cs typeface="Arial"/>
                <a:sym typeface="Arial"/>
              </a:rPr>
              <a:t>- Calcular contribuição de P</a:t>
            </a:r>
            <a:r>
              <a:rPr baseline="-25000" lang="pt-BR" sz="18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para iluminação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17"/>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Percentage closer filtering (PCF) </a:t>
            </a:r>
            <a:endParaRPr/>
          </a:p>
        </p:txBody>
      </p:sp>
      <p:sp>
        <p:nvSpPr>
          <p:cNvPr id="145" name="Google Shape;145;p17"/>
          <p:cNvSpPr txBox="1"/>
          <p:nvPr>
            <p:ph idx="1" type="body"/>
          </p:nvPr>
        </p:nvSpPr>
        <p:spPr>
          <a:xfrm>
            <a:off x="390548" y="838985"/>
            <a:ext cx="5773946" cy="4496159"/>
          </a:xfrm>
          <a:prstGeom prst="rect">
            <a:avLst/>
          </a:prstGeom>
          <a:noFill/>
          <a:ln>
            <a:noFill/>
          </a:ln>
        </p:spPr>
        <p:txBody>
          <a:bodyPr anchorCtr="0" anchor="t" bIns="45700" lIns="91425" spcFirstLastPara="1" rIns="91425" wrap="square" tIns="45700">
            <a:normAutofit/>
          </a:bodyPr>
          <a:lstStyle/>
          <a:p>
            <a:pPr indent="-177750" lvl="0" marL="177750" rtl="0" algn="l">
              <a:spcBef>
                <a:spcPts val="0"/>
              </a:spcBef>
              <a:spcAft>
                <a:spcPts val="0"/>
              </a:spcAft>
              <a:buClr>
                <a:schemeClr val="dk1"/>
              </a:buClr>
              <a:buSzPts val="1600"/>
              <a:buFont typeface="Arial"/>
              <a:buChar char="•"/>
            </a:pPr>
            <a:r>
              <a:rPr lang="pt-BR" sz="1600"/>
              <a:t>Em vez de amostrar o mapa de sombra uma vez, execute várias pesquisas em torno da coordenada de textura desejada</a:t>
            </a:r>
            <a:endParaRPr/>
          </a:p>
          <a:p>
            <a:pPr indent="-177750" lvl="0" marL="177750" rtl="0" algn="l">
              <a:spcBef>
                <a:spcPts val="320"/>
              </a:spcBef>
              <a:spcAft>
                <a:spcPts val="0"/>
              </a:spcAft>
              <a:buClr>
                <a:schemeClr val="dk1"/>
              </a:buClr>
              <a:buSzPts val="1600"/>
              <a:buFont typeface="Arial"/>
              <a:buChar char="•"/>
            </a:pPr>
            <a:r>
              <a:rPr lang="pt-BR" sz="1600"/>
              <a:t>Ajustar a fração das pesquisas que estão na sombra, modular a intensidade da luz de acordo</a:t>
            </a:r>
            <a:endParaRPr/>
          </a:p>
        </p:txBody>
      </p:sp>
      <p:sp>
        <p:nvSpPr>
          <p:cNvPr id="146" name="Google Shape;146;p17"/>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20image51708912" id="147" name="Google Shape;147;p17"/>
          <p:cNvPicPr preferRelativeResize="0"/>
          <p:nvPr/>
        </p:nvPicPr>
        <p:blipFill rotWithShape="1">
          <a:blip r:embed="rId3">
            <a:alphaModFix/>
          </a:blip>
          <a:srcRect b="0" l="0" r="0" t="0"/>
          <a:stretch/>
        </p:blipFill>
        <p:spPr>
          <a:xfrm>
            <a:off x="1071129" y="2495193"/>
            <a:ext cx="3120727" cy="2380822"/>
          </a:xfrm>
          <a:prstGeom prst="rect">
            <a:avLst/>
          </a:prstGeom>
          <a:noFill/>
          <a:ln>
            <a:noFill/>
          </a:ln>
        </p:spPr>
      </p:pic>
      <p:pic>
        <p:nvPicPr>
          <p:cNvPr descr="page20image51714064" id="148" name="Google Shape;148;p17"/>
          <p:cNvPicPr preferRelativeResize="0"/>
          <p:nvPr/>
        </p:nvPicPr>
        <p:blipFill rotWithShape="1">
          <a:blip r:embed="rId4">
            <a:alphaModFix/>
          </a:blip>
          <a:srcRect b="0" l="0" r="0" t="0"/>
          <a:stretch/>
        </p:blipFill>
        <p:spPr>
          <a:xfrm>
            <a:off x="4572000" y="2495193"/>
            <a:ext cx="3120727" cy="2380822"/>
          </a:xfrm>
          <a:prstGeom prst="rect">
            <a:avLst/>
          </a:prstGeom>
          <a:noFill/>
          <a:ln>
            <a:noFill/>
          </a:ln>
        </p:spPr>
      </p:pic>
      <p:pic>
        <p:nvPicPr>
          <p:cNvPr descr="page20image34890272" id="149" name="Google Shape;149;p17"/>
          <p:cNvPicPr preferRelativeResize="0"/>
          <p:nvPr/>
        </p:nvPicPr>
        <p:blipFill rotWithShape="1">
          <a:blip r:embed="rId5">
            <a:alphaModFix/>
          </a:blip>
          <a:srcRect b="0" l="0" r="0" t="0"/>
          <a:stretch/>
        </p:blipFill>
        <p:spPr>
          <a:xfrm>
            <a:off x="6524091" y="750014"/>
            <a:ext cx="2067330" cy="1604970"/>
          </a:xfrm>
          <a:prstGeom prst="rect">
            <a:avLst/>
          </a:prstGeom>
          <a:noFill/>
          <a:ln>
            <a:noFill/>
          </a:ln>
        </p:spPr>
      </p:pic>
      <p:sp>
        <p:nvSpPr>
          <p:cNvPr id="150" name="Google Shape;150;p17"/>
          <p:cNvSpPr/>
          <p:nvPr/>
        </p:nvSpPr>
        <p:spPr>
          <a:xfrm>
            <a:off x="6524090" y="410806"/>
            <a:ext cx="2067329"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pt-BR" sz="1800">
                <a:solidFill>
                  <a:schemeClr val="dk1"/>
                </a:solidFill>
                <a:latin typeface="Arial"/>
                <a:ea typeface="Arial"/>
                <a:cs typeface="Arial"/>
                <a:sym typeface="Arial"/>
              </a:rPr>
              <a:t>Mapa de sombras</a:t>
            </a:r>
            <a:endParaRPr/>
          </a:p>
        </p:txBody>
      </p:sp>
      <p:sp>
        <p:nvSpPr>
          <p:cNvPr id="151" name="Google Shape;151;p17"/>
          <p:cNvSpPr/>
          <p:nvPr/>
        </p:nvSpPr>
        <p:spPr>
          <a:xfrm>
            <a:off x="1071129" y="4918377"/>
            <a:ext cx="311045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pt-BR" sz="1800">
                <a:solidFill>
                  <a:schemeClr val="dk1"/>
                </a:solidFill>
                <a:latin typeface="Open Sans"/>
                <a:ea typeface="Open Sans"/>
                <a:cs typeface="Open Sans"/>
                <a:sym typeface="Open Sans"/>
              </a:rPr>
              <a:t>Hard Shadows</a:t>
            </a:r>
            <a:br>
              <a:rPr b="1" lang="pt-BR" sz="1800">
                <a:solidFill>
                  <a:schemeClr val="dk1"/>
                </a:solidFill>
                <a:latin typeface="Open Sans"/>
                <a:ea typeface="Open Sans"/>
                <a:cs typeface="Open Sans"/>
                <a:sym typeface="Open Sans"/>
              </a:rPr>
            </a:br>
            <a:r>
              <a:rPr b="1" lang="pt-BR" sz="1800">
                <a:solidFill>
                  <a:schemeClr val="dk1"/>
                </a:solidFill>
                <a:latin typeface="Open Sans"/>
                <a:ea typeface="Open Sans"/>
                <a:cs typeface="Open Sans"/>
                <a:sym typeface="Open Sans"/>
              </a:rPr>
              <a:t>(uma busca por pixel) </a:t>
            </a:r>
            <a:endParaRPr sz="1800">
              <a:solidFill>
                <a:schemeClr val="dk1"/>
              </a:solidFill>
              <a:latin typeface="Arial"/>
              <a:ea typeface="Arial"/>
              <a:cs typeface="Arial"/>
              <a:sym typeface="Arial"/>
            </a:endParaRPr>
          </a:p>
        </p:txBody>
      </p:sp>
      <p:sp>
        <p:nvSpPr>
          <p:cNvPr id="152" name="Google Shape;152;p17"/>
          <p:cNvSpPr/>
          <p:nvPr/>
        </p:nvSpPr>
        <p:spPr>
          <a:xfrm>
            <a:off x="4560013" y="4876015"/>
            <a:ext cx="3110453" cy="64633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pt-BR" sz="1800">
                <a:solidFill>
                  <a:schemeClr val="dk1"/>
                </a:solidFill>
                <a:latin typeface="Open Sans"/>
                <a:ea typeface="Open Sans"/>
                <a:cs typeface="Open Sans"/>
                <a:sym typeface="Open Sans"/>
              </a:rPr>
              <a:t>Soft Shadows</a:t>
            </a:r>
            <a:br>
              <a:rPr b="1" lang="pt-BR" sz="1800">
                <a:solidFill>
                  <a:schemeClr val="dk1"/>
                </a:solidFill>
                <a:latin typeface="Open Sans"/>
                <a:ea typeface="Open Sans"/>
                <a:cs typeface="Open Sans"/>
                <a:sym typeface="Open Sans"/>
              </a:rPr>
            </a:br>
            <a:r>
              <a:rPr b="1" lang="pt-BR" sz="1800">
                <a:solidFill>
                  <a:schemeClr val="dk1"/>
                </a:solidFill>
                <a:latin typeface="Open Sans"/>
                <a:ea typeface="Open Sans"/>
                <a:cs typeface="Open Sans"/>
                <a:sym typeface="Open Sans"/>
              </a:rPr>
              <a:t>(16 buscas por pixel) </a:t>
            </a:r>
            <a:endParaRPr sz="1800">
              <a:solidFill>
                <a:schemeClr val="dk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descr="page23image52306688" id="157" name="Google Shape;157;p18"/>
          <p:cNvPicPr preferRelativeResize="0"/>
          <p:nvPr/>
        </p:nvPicPr>
        <p:blipFill rotWithShape="1">
          <a:blip r:embed="rId3">
            <a:alphaModFix/>
          </a:blip>
          <a:srcRect b="0" l="0" r="0" t="16666"/>
          <a:stretch/>
        </p:blipFill>
        <p:spPr>
          <a:xfrm>
            <a:off x="0" y="0"/>
            <a:ext cx="9144000" cy="5715000"/>
          </a:xfrm>
          <a:prstGeom prst="rect">
            <a:avLst/>
          </a:prstGeom>
          <a:noFill/>
          <a:ln>
            <a:noFill/>
          </a:ln>
        </p:spPr>
      </p:pic>
      <p:sp>
        <p:nvSpPr>
          <p:cNvPr id="158" name="Google Shape;158;p18"/>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Ambiente Occlusion</a:t>
            </a:r>
            <a:endParaRPr/>
          </a:p>
        </p:txBody>
      </p:sp>
      <p:sp>
        <p:nvSpPr>
          <p:cNvPr id="159" name="Google Shape;159;p18"/>
          <p:cNvSpPr txBox="1"/>
          <p:nvPr>
            <p:ph idx="1" type="body"/>
          </p:nvPr>
        </p:nvSpPr>
        <p:spPr>
          <a:xfrm>
            <a:off x="2528712" y="3510845"/>
            <a:ext cx="4278490" cy="200686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Font typeface="Verdana"/>
              <a:buNone/>
            </a:pPr>
            <a:r>
              <a:rPr b="1" lang="pt-BR" sz="1800"/>
              <a:t>Esta cena contém uma luz ambiente que tem iluminação igual de todas as direções. Todas as superfícies são difusas. Sem levar em conta as sombras, todas as superfícies deveriam ser da mesma cor.</a:t>
            </a:r>
            <a:endParaRPr/>
          </a:p>
        </p:txBody>
      </p:sp>
      <p:sp>
        <p:nvSpPr>
          <p:cNvPr id="160" name="Google Shape;160;p18"/>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9"/>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Ambient Occlusion</a:t>
            </a:r>
            <a:endParaRPr/>
          </a:p>
        </p:txBody>
      </p:sp>
      <p:sp>
        <p:nvSpPr>
          <p:cNvPr id="166" name="Google Shape;166;p19"/>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rPr lang="pt-BR"/>
              <a:t>Idéia: Pré-calcule a “fração de hemisfério” que está ocluída (escondida) até uma distância d de um ponto. Ao sombrear, atenue a iluminação na quantidade proporcional.</a:t>
            </a:r>
            <a:endParaRPr/>
          </a:p>
        </p:txBody>
      </p:sp>
      <p:sp>
        <p:nvSpPr>
          <p:cNvPr id="167" name="Google Shape;167;p19"/>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168" name="Google Shape;168;p19"/>
          <p:cNvPicPr preferRelativeResize="0"/>
          <p:nvPr/>
        </p:nvPicPr>
        <p:blipFill rotWithShape="1">
          <a:blip r:embed="rId3">
            <a:alphaModFix/>
          </a:blip>
          <a:srcRect b="0" l="0" r="0" t="0"/>
          <a:stretch/>
        </p:blipFill>
        <p:spPr>
          <a:xfrm>
            <a:off x="1772355" y="1921642"/>
            <a:ext cx="5051194" cy="3413502"/>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20"/>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Ambient Occlusion usando o "espaço da tela"</a:t>
            </a:r>
            <a:endParaRPr/>
          </a:p>
        </p:txBody>
      </p:sp>
      <p:sp>
        <p:nvSpPr>
          <p:cNvPr id="175" name="Google Shape;175;p20"/>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rPr lang="pt-BR"/>
              <a:t>1. Renderizar a cena com o buffer de profundidade (z-buffer)</a:t>
            </a:r>
            <a:endParaRPr/>
          </a:p>
          <a:p>
            <a:pPr indent="0" lvl="0" marL="0" rtl="0" algn="l">
              <a:spcBef>
                <a:spcPts val="400"/>
              </a:spcBef>
              <a:spcAft>
                <a:spcPts val="0"/>
              </a:spcAft>
              <a:buClr>
                <a:schemeClr val="dk1"/>
              </a:buClr>
              <a:buSzPts val="2000"/>
              <a:buFont typeface="Verdana"/>
              <a:buNone/>
            </a:pPr>
            <a:r>
              <a:rPr lang="pt-BR"/>
              <a:t>2. Para cada pixel p (estimar a oclusão do hemisfério traçando raios na vizinhança do buffer de profundidade)</a:t>
            </a:r>
            <a:endParaRPr/>
          </a:p>
          <a:p>
            <a:pPr indent="0" lvl="0" marL="0" rtl="0" algn="l">
              <a:spcBef>
                <a:spcPts val="400"/>
              </a:spcBef>
              <a:spcAft>
                <a:spcPts val="0"/>
              </a:spcAft>
              <a:buClr>
                <a:schemeClr val="dk1"/>
              </a:buClr>
              <a:buSzPts val="2000"/>
              <a:buFont typeface="Verdana"/>
              <a:buNone/>
            </a:pPr>
            <a:r>
              <a:rPr lang="pt-BR"/>
              <a:t>3. Faça alguma média do mapa de oclusão para reduzir o ruído</a:t>
            </a:r>
            <a:endParaRPr/>
          </a:p>
          <a:p>
            <a:pPr indent="0" lvl="0" marL="0" rtl="0" algn="l">
              <a:spcBef>
                <a:spcPts val="400"/>
              </a:spcBef>
              <a:spcAft>
                <a:spcPts val="0"/>
              </a:spcAft>
              <a:buClr>
                <a:schemeClr val="dk1"/>
              </a:buClr>
              <a:buSzPts val="2000"/>
              <a:buFont typeface="Verdana"/>
              <a:buNone/>
            </a:pPr>
            <a:r>
              <a:rPr lang="pt-BR"/>
              <a:t>4 .Escureça a iluminação ambiente por quantidade de oclusão</a:t>
            </a:r>
            <a:endParaRPr/>
          </a:p>
        </p:txBody>
      </p:sp>
      <p:sp>
        <p:nvSpPr>
          <p:cNvPr id="176" name="Google Shape;176;p20"/>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177" name="Google Shape;177;p20"/>
          <p:cNvPicPr preferRelativeResize="0"/>
          <p:nvPr/>
        </p:nvPicPr>
        <p:blipFill rotWithShape="1">
          <a:blip r:embed="rId3">
            <a:alphaModFix/>
          </a:blip>
          <a:srcRect b="0" l="0" r="0" t="0"/>
          <a:stretch/>
        </p:blipFill>
        <p:spPr>
          <a:xfrm>
            <a:off x="1083919" y="2723444"/>
            <a:ext cx="6976161" cy="2300111"/>
          </a:xfrm>
          <a:prstGeom prst="rect">
            <a:avLst/>
          </a:prstGeom>
          <a:noFill/>
          <a:ln>
            <a:noFill/>
          </a:ln>
        </p:spPr>
      </p:pic>
      <p:sp>
        <p:nvSpPr>
          <p:cNvPr id="178" name="Google Shape;178;p20"/>
          <p:cNvSpPr/>
          <p:nvPr/>
        </p:nvSpPr>
        <p:spPr>
          <a:xfrm>
            <a:off x="575097" y="4691349"/>
            <a:ext cx="1965538"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Valores do Z-buffer</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sp>
        <p:nvSpPr>
          <p:cNvPr id="183" name="Google Shape;183;p21"/>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Buda sem Ambiente Occlusion</a:t>
            </a:r>
            <a:endParaRPr/>
          </a:p>
        </p:txBody>
      </p:sp>
      <p:sp>
        <p:nvSpPr>
          <p:cNvPr id="184" name="Google Shape;184;p21"/>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25image34972192" id="185" name="Google Shape;185;p21"/>
          <p:cNvPicPr preferRelativeResize="0"/>
          <p:nvPr/>
        </p:nvPicPr>
        <p:blipFill rotWithShape="1">
          <a:blip r:embed="rId3">
            <a:alphaModFix/>
          </a:blip>
          <a:srcRect b="10301" l="0" r="0" t="0"/>
          <a:stretch/>
        </p:blipFill>
        <p:spPr>
          <a:xfrm>
            <a:off x="2256609" y="759004"/>
            <a:ext cx="4427824" cy="4354864"/>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2"/>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Buda com Ambiente Occlusion</a:t>
            </a:r>
            <a:endParaRPr/>
          </a:p>
        </p:txBody>
      </p:sp>
      <p:sp>
        <p:nvSpPr>
          <p:cNvPr id="191" name="Google Shape;191;p22"/>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25image34963872" id="192" name="Google Shape;192;p22"/>
          <p:cNvPicPr preferRelativeResize="0"/>
          <p:nvPr/>
        </p:nvPicPr>
        <p:blipFill rotWithShape="1">
          <a:blip r:embed="rId3">
            <a:alphaModFix/>
          </a:blip>
          <a:srcRect b="7054" l="0" r="0" t="0"/>
          <a:stretch/>
        </p:blipFill>
        <p:spPr>
          <a:xfrm>
            <a:off x="2273895" y="733778"/>
            <a:ext cx="4506760" cy="43575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 name="Shape 33"/>
        <p:cNvGrpSpPr/>
        <p:nvPr/>
      </p:nvGrpSpPr>
      <p:grpSpPr>
        <a:xfrm>
          <a:off x="0" y="0"/>
          <a:ext cx="0" cy="0"/>
          <a:chOff x="0" y="0"/>
          <a:chExt cx="0" cy="0"/>
        </a:xfrm>
      </p:grpSpPr>
      <p:sp>
        <p:nvSpPr>
          <p:cNvPr id="34" name="Google Shape;34;p5"/>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Tópicos da Aula</a:t>
            </a:r>
            <a:endParaRPr/>
          </a:p>
        </p:txBody>
      </p:sp>
      <p:sp>
        <p:nvSpPr>
          <p:cNvPr id="35" name="Google Shape;35;p5"/>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rPr lang="pt-BR"/>
              <a:t>Sombras</a:t>
            </a:r>
            <a:endParaRPr/>
          </a:p>
          <a:p>
            <a:pPr indent="0" lvl="0" marL="0" rtl="0" algn="l">
              <a:spcBef>
                <a:spcPts val="400"/>
              </a:spcBef>
              <a:spcAft>
                <a:spcPts val="0"/>
              </a:spcAft>
              <a:buClr>
                <a:schemeClr val="dk1"/>
              </a:buClr>
              <a:buSzPts val="2000"/>
              <a:buFont typeface="Verdana"/>
              <a:buNone/>
            </a:pPr>
            <a:r>
              <a:rPr lang="pt-BR"/>
              <a:t>Ambiente Occlusion</a:t>
            </a:r>
            <a:endParaRPr/>
          </a:p>
          <a:p>
            <a:pPr indent="0" lvl="0" marL="0" rtl="0" algn="l">
              <a:spcBef>
                <a:spcPts val="400"/>
              </a:spcBef>
              <a:spcAft>
                <a:spcPts val="0"/>
              </a:spcAft>
              <a:buClr>
                <a:schemeClr val="dk1"/>
              </a:buClr>
              <a:buSzPts val="2000"/>
              <a:buFont typeface="Verdana"/>
              <a:buNone/>
            </a:pPr>
            <a:r>
              <a:rPr lang="pt-BR"/>
              <a:t>Reflexões</a:t>
            </a:r>
            <a:endParaRPr/>
          </a:p>
          <a:p>
            <a:pPr indent="0" lvl="0" marL="0" rtl="0" algn="l">
              <a:spcBef>
                <a:spcPts val="400"/>
              </a:spcBef>
              <a:spcAft>
                <a:spcPts val="0"/>
              </a:spcAft>
              <a:buClr>
                <a:schemeClr val="dk1"/>
              </a:buClr>
              <a:buSzPts val="2000"/>
              <a:buFont typeface="Verdana"/>
              <a:buNone/>
            </a:pPr>
            <a:r>
              <a:rPr lang="pt-BR"/>
              <a:t>Interreflexões</a:t>
            </a:r>
            <a:endParaRPr/>
          </a:p>
          <a:p>
            <a:pPr indent="0" lvl="0" marL="0" rtl="0" algn="l">
              <a:spcBef>
                <a:spcPts val="400"/>
              </a:spcBef>
              <a:spcAft>
                <a:spcPts val="0"/>
              </a:spcAft>
              <a:buClr>
                <a:schemeClr val="dk1"/>
              </a:buClr>
              <a:buSzPts val="2000"/>
              <a:buFont typeface="Verdana"/>
              <a:buNone/>
            </a:pPr>
            <a:r>
              <a:rPr lang="pt-BR"/>
              <a:t>deferred shading</a:t>
            </a:r>
            <a:endParaRPr/>
          </a:p>
        </p:txBody>
      </p:sp>
      <p:sp>
        <p:nvSpPr>
          <p:cNvPr id="36" name="Google Shape;36;p5"/>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descr="page26image34833216" id="197" name="Google Shape;197;p23"/>
          <p:cNvPicPr preferRelativeResize="0"/>
          <p:nvPr/>
        </p:nvPicPr>
        <p:blipFill rotWithShape="1">
          <a:blip r:embed="rId3">
            <a:alphaModFix/>
          </a:blip>
          <a:srcRect b="0" l="0" r="0" t="0"/>
          <a:stretch/>
        </p:blipFill>
        <p:spPr>
          <a:xfrm>
            <a:off x="2344418" y="838985"/>
            <a:ext cx="4455164" cy="2281913"/>
          </a:xfrm>
          <a:prstGeom prst="rect">
            <a:avLst/>
          </a:prstGeom>
          <a:noFill/>
          <a:ln>
            <a:noFill/>
          </a:ln>
        </p:spPr>
      </p:pic>
      <p:pic>
        <p:nvPicPr>
          <p:cNvPr descr="page26image34840496" id="198" name="Google Shape;198;p23"/>
          <p:cNvPicPr preferRelativeResize="0"/>
          <p:nvPr/>
        </p:nvPicPr>
        <p:blipFill rotWithShape="1">
          <a:blip r:embed="rId4">
            <a:alphaModFix/>
          </a:blip>
          <a:srcRect b="0" l="0" r="0" t="0"/>
          <a:stretch/>
        </p:blipFill>
        <p:spPr>
          <a:xfrm>
            <a:off x="2330150" y="3204441"/>
            <a:ext cx="4464613" cy="2281913"/>
          </a:xfrm>
          <a:prstGeom prst="rect">
            <a:avLst/>
          </a:prstGeom>
          <a:noFill/>
          <a:ln>
            <a:noFill/>
          </a:ln>
        </p:spPr>
      </p:pic>
      <p:sp>
        <p:nvSpPr>
          <p:cNvPr id="199" name="Google Shape;199;p23"/>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Ambient Occlusion</a:t>
            </a:r>
            <a:endParaRPr/>
          </a:p>
        </p:txBody>
      </p:sp>
      <p:sp>
        <p:nvSpPr>
          <p:cNvPr id="200" name="Google Shape;200;p23"/>
          <p:cNvSpPr txBox="1"/>
          <p:nvPr>
            <p:ph idx="1" type="body"/>
          </p:nvPr>
        </p:nvSpPr>
        <p:spPr>
          <a:xfrm>
            <a:off x="3371954" y="2864198"/>
            <a:ext cx="4455164" cy="45912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050"/>
              <a:buFont typeface="Verdana"/>
              <a:buNone/>
            </a:pPr>
            <a:r>
              <a:rPr b="1" lang="pt-BR" sz="1050"/>
              <a:t>Luz direta (sem fazer sombra em si mesmo)</a:t>
            </a:r>
            <a:endParaRPr/>
          </a:p>
        </p:txBody>
      </p:sp>
      <p:sp>
        <p:nvSpPr>
          <p:cNvPr id="201" name="Google Shape;201;p23"/>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
        <p:nvSpPr>
          <p:cNvPr id="202" name="Google Shape;202;p23"/>
          <p:cNvSpPr txBox="1"/>
          <p:nvPr/>
        </p:nvSpPr>
        <p:spPr>
          <a:xfrm>
            <a:off x="3371954" y="5233358"/>
            <a:ext cx="4455164" cy="4591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Clr>
                <a:schemeClr val="dk1"/>
              </a:buClr>
              <a:buSzPts val="1050"/>
              <a:buFont typeface="Verdana"/>
              <a:buNone/>
            </a:pPr>
            <a:r>
              <a:rPr b="1" lang="pt-BR" sz="1050">
                <a:solidFill>
                  <a:schemeClr val="dk1"/>
                </a:solidFill>
                <a:latin typeface="Verdana"/>
                <a:ea typeface="Verdana"/>
                <a:cs typeface="Verdana"/>
                <a:sym typeface="Verdana"/>
              </a:rPr>
              <a:t>                           Luz modulada pela oclusão</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6" name="Shape 206"/>
        <p:cNvGrpSpPr/>
        <p:nvPr/>
      </p:nvGrpSpPr>
      <p:grpSpPr>
        <a:xfrm>
          <a:off x="0" y="0"/>
          <a:ext cx="0" cy="0"/>
          <a:chOff x="0" y="0"/>
          <a:chExt cx="0" cy="0"/>
        </a:xfrm>
      </p:grpSpPr>
      <p:sp>
        <p:nvSpPr>
          <p:cNvPr id="207" name="Google Shape;207;p24"/>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Reflexões</a:t>
            </a:r>
            <a:endParaRPr/>
          </a:p>
        </p:txBody>
      </p:sp>
      <p:sp>
        <p:nvSpPr>
          <p:cNvPr id="208" name="Google Shape;208;p24"/>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t/>
            </a:r>
            <a:endParaRPr/>
          </a:p>
        </p:txBody>
      </p:sp>
      <p:sp>
        <p:nvSpPr>
          <p:cNvPr id="209" name="Google Shape;209;p24"/>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26image49465984" id="210" name="Google Shape;210;p24"/>
          <p:cNvPicPr preferRelativeResize="0"/>
          <p:nvPr/>
        </p:nvPicPr>
        <p:blipFill rotWithShape="1">
          <a:blip r:embed="rId3">
            <a:alphaModFix/>
          </a:blip>
          <a:srcRect b="0" l="0" r="0" t="0"/>
          <a:stretch/>
        </p:blipFill>
        <p:spPr>
          <a:xfrm>
            <a:off x="127000" y="-4587875"/>
            <a:ext cx="11480800" cy="12700"/>
          </a:xfrm>
          <a:prstGeom prst="rect">
            <a:avLst/>
          </a:prstGeom>
          <a:noFill/>
          <a:ln>
            <a:noFill/>
          </a:ln>
        </p:spPr>
      </p:pic>
      <p:pic>
        <p:nvPicPr>
          <p:cNvPr descr="page26image49469248" id="211" name="Google Shape;211;p24"/>
          <p:cNvPicPr preferRelativeResize="0"/>
          <p:nvPr/>
        </p:nvPicPr>
        <p:blipFill rotWithShape="1">
          <a:blip r:embed="rId4">
            <a:alphaModFix/>
          </a:blip>
          <a:srcRect b="0" l="0" r="0" t="0"/>
          <a:stretch/>
        </p:blipFill>
        <p:spPr>
          <a:xfrm>
            <a:off x="11811000" y="-4587875"/>
            <a:ext cx="11468100" cy="12700"/>
          </a:xfrm>
          <a:prstGeom prst="rect">
            <a:avLst/>
          </a:prstGeom>
          <a:noFill/>
          <a:ln>
            <a:noFill/>
          </a:ln>
        </p:spPr>
      </p:pic>
      <p:pic>
        <p:nvPicPr>
          <p:cNvPr descr="page26image49465792" id="212" name="Google Shape;212;p24"/>
          <p:cNvPicPr preferRelativeResize="0"/>
          <p:nvPr/>
        </p:nvPicPr>
        <p:blipFill rotWithShape="1">
          <a:blip r:embed="rId5">
            <a:alphaModFix/>
          </a:blip>
          <a:srcRect b="0" l="0" r="0" t="0"/>
          <a:stretch/>
        </p:blipFill>
        <p:spPr>
          <a:xfrm>
            <a:off x="23495000" y="-4587875"/>
            <a:ext cx="12700" cy="5854700"/>
          </a:xfrm>
          <a:prstGeom prst="rect">
            <a:avLst/>
          </a:prstGeom>
          <a:noFill/>
          <a:ln>
            <a:noFill/>
          </a:ln>
        </p:spPr>
      </p:pic>
      <p:pic>
        <p:nvPicPr>
          <p:cNvPr descr="page26image34840496" id="213" name="Google Shape;213;p24"/>
          <p:cNvPicPr preferRelativeResize="0"/>
          <p:nvPr/>
        </p:nvPicPr>
        <p:blipFill rotWithShape="1">
          <a:blip r:embed="rId6">
            <a:alphaModFix/>
          </a:blip>
          <a:srcRect b="0" l="0" r="0" t="0"/>
          <a:stretch/>
        </p:blipFill>
        <p:spPr>
          <a:xfrm>
            <a:off x="24984075" y="-4587875"/>
            <a:ext cx="11430000" cy="58420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25"/>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O que está errado nessa figura?</a:t>
            </a:r>
            <a:endParaRPr/>
          </a:p>
        </p:txBody>
      </p:sp>
      <p:sp>
        <p:nvSpPr>
          <p:cNvPr id="219" name="Google Shape;219;p25"/>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28image52389616" id="220" name="Google Shape;220;p25"/>
          <p:cNvPicPr preferRelativeResize="0"/>
          <p:nvPr/>
        </p:nvPicPr>
        <p:blipFill rotWithShape="1">
          <a:blip r:embed="rId3">
            <a:alphaModFix/>
          </a:blip>
          <a:srcRect b="4934" l="6277" r="7251" t="30392"/>
          <a:stretch/>
        </p:blipFill>
        <p:spPr>
          <a:xfrm>
            <a:off x="564411" y="838985"/>
            <a:ext cx="8015178" cy="4496159"/>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26"/>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Reflexões</a:t>
            </a:r>
            <a:endParaRPr/>
          </a:p>
        </p:txBody>
      </p:sp>
      <p:sp>
        <p:nvSpPr>
          <p:cNvPr id="227" name="Google Shape;227;p26"/>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29image52331840" id="228" name="Google Shape;228;p26"/>
          <p:cNvPicPr preferRelativeResize="0"/>
          <p:nvPr/>
        </p:nvPicPr>
        <p:blipFill rotWithShape="1">
          <a:blip r:embed="rId3">
            <a:alphaModFix/>
          </a:blip>
          <a:srcRect b="10769" l="0" r="0" t="15385"/>
          <a:stretch/>
        </p:blipFill>
        <p:spPr>
          <a:xfrm>
            <a:off x="475013" y="800704"/>
            <a:ext cx="8187184" cy="4534440"/>
          </a:xfrm>
          <a:prstGeom prst="rect">
            <a:avLst/>
          </a:prstGeom>
          <a:noFill/>
          <a:ln>
            <a:noFill/>
          </a:ln>
        </p:spPr>
      </p:pic>
      <p:sp>
        <p:nvSpPr>
          <p:cNvPr id="229" name="Google Shape;229;p26"/>
          <p:cNvSpPr/>
          <p:nvPr/>
        </p:nvSpPr>
        <p:spPr>
          <a:xfrm>
            <a:off x="390548" y="5359528"/>
            <a:ext cx="1402050"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400">
                <a:solidFill>
                  <a:schemeClr val="dk1"/>
                </a:solidFill>
                <a:latin typeface="Arial"/>
                <a:ea typeface="Arial"/>
                <a:cs typeface="Arial"/>
                <a:sym typeface="Arial"/>
              </a:rPr>
              <a:t>Créditos: NVIDIA</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27"/>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Reflexões</a:t>
            </a:r>
            <a:endParaRPr/>
          </a:p>
        </p:txBody>
      </p:sp>
      <p:sp>
        <p:nvSpPr>
          <p:cNvPr id="235" name="Google Shape;235;p27"/>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30image52089440" id="236" name="Google Shape;236;p27"/>
          <p:cNvPicPr preferRelativeResize="0"/>
          <p:nvPr/>
        </p:nvPicPr>
        <p:blipFill rotWithShape="1">
          <a:blip r:embed="rId3">
            <a:alphaModFix/>
          </a:blip>
          <a:srcRect b="9000" l="0" r="0" t="16500"/>
          <a:stretch/>
        </p:blipFill>
        <p:spPr>
          <a:xfrm>
            <a:off x="543736" y="818020"/>
            <a:ext cx="8121856" cy="453808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0" name="Shape 240"/>
        <p:cNvGrpSpPr/>
        <p:nvPr/>
      </p:nvGrpSpPr>
      <p:grpSpPr>
        <a:xfrm>
          <a:off x="0" y="0"/>
          <a:ext cx="0" cy="0"/>
          <a:chOff x="0" y="0"/>
          <a:chExt cx="0" cy="0"/>
        </a:xfrm>
      </p:grpSpPr>
      <p:sp>
        <p:nvSpPr>
          <p:cNvPr id="241" name="Google Shape;241;p28"/>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Relembrando: Espelho Perfeito</a:t>
            </a:r>
            <a:endParaRPr/>
          </a:p>
        </p:txBody>
      </p:sp>
      <p:sp>
        <p:nvSpPr>
          <p:cNvPr id="242" name="Google Shape;242;p28"/>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31image34769344" id="243" name="Google Shape;243;p28"/>
          <p:cNvPicPr preferRelativeResize="0"/>
          <p:nvPr/>
        </p:nvPicPr>
        <p:blipFill rotWithShape="1">
          <a:blip r:embed="rId3">
            <a:alphaModFix/>
          </a:blip>
          <a:srcRect b="0" l="0" r="0" t="0"/>
          <a:stretch/>
        </p:blipFill>
        <p:spPr>
          <a:xfrm>
            <a:off x="1126638" y="828129"/>
            <a:ext cx="6890724" cy="45826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29"/>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Reflexão Perfeita</a:t>
            </a:r>
            <a:endParaRPr/>
          </a:p>
        </p:txBody>
      </p:sp>
      <p:sp>
        <p:nvSpPr>
          <p:cNvPr id="249" name="Google Shape;249;p29"/>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250" name="Google Shape;250;p29"/>
          <p:cNvPicPr preferRelativeResize="0"/>
          <p:nvPr/>
        </p:nvPicPr>
        <p:blipFill rotWithShape="1">
          <a:blip r:embed="rId3">
            <a:alphaModFix/>
          </a:blip>
          <a:srcRect b="0" l="0" r="0" t="0"/>
          <a:stretch/>
        </p:blipFill>
        <p:spPr>
          <a:xfrm>
            <a:off x="1390866" y="849101"/>
            <a:ext cx="7121538" cy="4496159"/>
          </a:xfrm>
          <a:prstGeom prst="rect">
            <a:avLst/>
          </a:prstGeom>
          <a:noFill/>
          <a:ln>
            <a:noFill/>
          </a:ln>
        </p:spPr>
      </p:pic>
      <p:sp>
        <p:nvSpPr>
          <p:cNvPr id="251" name="Google Shape;251;p29"/>
          <p:cNvSpPr txBox="1"/>
          <p:nvPr>
            <p:ph idx="1" type="body"/>
          </p:nvPr>
        </p:nvSpPr>
        <p:spPr>
          <a:xfrm>
            <a:off x="288235" y="838985"/>
            <a:ext cx="3872285" cy="2018515"/>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Font typeface="Verdana"/>
              <a:buNone/>
            </a:pPr>
            <a:r>
              <a:rPr lang="pt-BR" sz="1800"/>
              <a:t>A luz refletida de P</a:t>
            </a:r>
            <a:r>
              <a:rPr baseline="-25000" lang="pt-BR" sz="1800"/>
              <a:t>1</a:t>
            </a:r>
            <a:r>
              <a:rPr lang="pt-BR" sz="1800"/>
              <a:t> na direção de P</a:t>
            </a:r>
            <a:r>
              <a:rPr baseline="-25000" lang="pt-BR" sz="1800"/>
              <a:t>0</a:t>
            </a:r>
            <a:r>
              <a:rPr lang="pt-BR" sz="1800"/>
              <a:t> depende da luz incidente em P</a:t>
            </a:r>
            <a:r>
              <a:rPr baseline="-25000" lang="pt-BR" sz="1800"/>
              <a:t>1</a:t>
            </a:r>
            <a:r>
              <a:rPr lang="pt-BR" sz="1800"/>
              <a:t> a partir da reflexão sobre a normal de superfície de P</a:t>
            </a:r>
            <a:r>
              <a:rPr baseline="-25000" lang="pt-BR" sz="1800"/>
              <a:t>1</a:t>
            </a:r>
            <a:r>
              <a:rPr lang="pt-BR" sz="1800"/>
              <a: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6" name="Shape 256"/>
        <p:cNvGrpSpPr/>
        <p:nvPr/>
      </p:nvGrpSpPr>
      <p:grpSpPr>
        <a:xfrm>
          <a:off x="0" y="0"/>
          <a:ext cx="0" cy="0"/>
          <a:chOff x="0" y="0"/>
          <a:chExt cx="0" cy="0"/>
        </a:xfrm>
      </p:grpSpPr>
      <p:sp>
        <p:nvSpPr>
          <p:cNvPr id="257" name="Google Shape;257;p30"/>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Câmera pode ser usada para simular reflexão</a:t>
            </a:r>
            <a:endParaRPr/>
          </a:p>
        </p:txBody>
      </p:sp>
      <p:sp>
        <p:nvSpPr>
          <p:cNvPr id="258" name="Google Shape;258;p30"/>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Verdana"/>
              <a:buNone/>
            </a:pPr>
            <a:r>
              <a:rPr lang="pt-BR" sz="1600"/>
              <a:t>Environment mapping:</a:t>
            </a:r>
            <a:endParaRPr/>
          </a:p>
          <a:p>
            <a:pPr indent="0" lvl="0" marL="0" rtl="0" algn="l">
              <a:spcBef>
                <a:spcPts val="320"/>
              </a:spcBef>
              <a:spcAft>
                <a:spcPts val="0"/>
              </a:spcAft>
              <a:buClr>
                <a:schemeClr val="dk1"/>
              </a:buClr>
              <a:buSzPts val="1600"/>
              <a:buFont typeface="Verdana"/>
              <a:buNone/>
            </a:pPr>
            <a:r>
              <a:rPr lang="pt-BR" sz="1600"/>
              <a:t>coloque câmera na origem</a:t>
            </a:r>
            <a:br>
              <a:rPr lang="pt-BR" sz="1600"/>
            </a:br>
            <a:r>
              <a:rPr lang="pt-BR" sz="1600"/>
              <a:t>das reflexões</a:t>
            </a:r>
            <a:endParaRPr/>
          </a:p>
          <a:p>
            <a:pPr indent="0" lvl="0" marL="0" rtl="0" algn="l">
              <a:spcBef>
                <a:spcPts val="320"/>
              </a:spcBef>
              <a:spcAft>
                <a:spcPts val="0"/>
              </a:spcAft>
              <a:buClr>
                <a:schemeClr val="dk1"/>
              </a:buClr>
              <a:buSzPts val="1600"/>
              <a:buFont typeface="Verdana"/>
              <a:buNone/>
            </a:pPr>
            <a:r>
              <a:t/>
            </a:r>
            <a:endParaRPr sz="1600"/>
          </a:p>
          <a:p>
            <a:pPr indent="0" lvl="0" marL="0" rtl="0" algn="l">
              <a:spcBef>
                <a:spcPts val="320"/>
              </a:spcBef>
              <a:spcAft>
                <a:spcPts val="0"/>
              </a:spcAft>
              <a:buClr>
                <a:schemeClr val="dk1"/>
              </a:buClr>
              <a:buSzPts val="1600"/>
              <a:buFont typeface="Verdana"/>
              <a:buNone/>
            </a:pPr>
            <a:r>
              <a:rPr lang="pt-BR" sz="1600"/>
              <a:t>Essa técnicas é uma aproximação.</a:t>
            </a:r>
            <a:endParaRPr/>
          </a:p>
          <a:p>
            <a:pPr indent="0" lvl="0" marL="0" rtl="0" algn="l">
              <a:spcBef>
                <a:spcPts val="320"/>
              </a:spcBef>
              <a:spcAft>
                <a:spcPts val="0"/>
              </a:spcAft>
              <a:buClr>
                <a:schemeClr val="dk1"/>
              </a:buClr>
              <a:buSzPts val="1600"/>
              <a:buFont typeface="Verdana"/>
              <a:buNone/>
            </a:pPr>
            <a:r>
              <a:rPr lang="pt-BR" sz="1600"/>
              <a:t>Por quê?</a:t>
            </a:r>
            <a:endParaRPr/>
          </a:p>
        </p:txBody>
      </p:sp>
      <p:sp>
        <p:nvSpPr>
          <p:cNvPr id="259" name="Google Shape;259;p30"/>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
        <p:nvSpPr>
          <p:cNvPr id="260" name="Google Shape;260;p30"/>
          <p:cNvSpPr/>
          <p:nvPr/>
        </p:nvSpPr>
        <p:spPr>
          <a:xfrm>
            <a:off x="325220" y="3087064"/>
            <a:ext cx="4572000" cy="646331"/>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Cube map:</a:t>
            </a:r>
            <a:endParaRPr/>
          </a:p>
          <a:p>
            <a:pPr indent="0" lvl="0" marL="0" marR="0" rtl="0" algn="l">
              <a:spcBef>
                <a:spcPts val="0"/>
              </a:spcBef>
              <a:spcAft>
                <a:spcPts val="0"/>
              </a:spcAft>
              <a:buNone/>
            </a:pPr>
            <a:r>
              <a:rPr lang="pt-BR" sz="1800">
                <a:solidFill>
                  <a:schemeClr val="dk1"/>
                </a:solidFill>
                <a:latin typeface="Arial"/>
                <a:ea typeface="Arial"/>
                <a:cs typeface="Arial"/>
                <a:sym typeface="Arial"/>
              </a:rPr>
              <a:t>armazena os resultados de raios de reflexão</a:t>
            </a:r>
            <a:endParaRPr/>
          </a:p>
        </p:txBody>
      </p:sp>
      <p:pic>
        <p:nvPicPr>
          <p:cNvPr descr="page33image34646592" id="261" name="Google Shape;261;p30"/>
          <p:cNvPicPr preferRelativeResize="0"/>
          <p:nvPr/>
        </p:nvPicPr>
        <p:blipFill rotWithShape="1">
          <a:blip r:embed="rId3">
            <a:alphaModFix/>
          </a:blip>
          <a:srcRect b="0" l="0" r="0" t="0"/>
          <a:stretch/>
        </p:blipFill>
        <p:spPr>
          <a:xfrm>
            <a:off x="4847821" y="838985"/>
            <a:ext cx="3905632" cy="4395167"/>
          </a:xfrm>
          <a:prstGeom prst="rect">
            <a:avLst/>
          </a:prstGeom>
          <a:noFill/>
          <a:ln>
            <a:noFill/>
          </a:ln>
        </p:spPr>
      </p:pic>
      <p:sp>
        <p:nvSpPr>
          <p:cNvPr id="262" name="Google Shape;262;p30"/>
          <p:cNvSpPr/>
          <p:nvPr/>
        </p:nvSpPr>
        <p:spPr>
          <a:xfrm>
            <a:off x="6789682" y="838985"/>
            <a:ext cx="1963769" cy="738664"/>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400">
                <a:solidFill>
                  <a:schemeClr val="dk1"/>
                </a:solidFill>
                <a:latin typeface="Arial"/>
                <a:ea typeface="Arial"/>
                <a:cs typeface="Arial"/>
                <a:sym typeface="Arial"/>
              </a:rPr>
              <a:t>para produzir um cube map são necessárias 6 renderizações</a:t>
            </a:r>
            <a:endParaRPr sz="1400">
              <a:solidFill>
                <a:schemeClr val="dk1"/>
              </a:solidFill>
              <a:latin typeface="Arial"/>
              <a:ea typeface="Arial"/>
              <a:cs typeface="Arial"/>
              <a:sym typeface="Arial"/>
            </a:endParaRPr>
          </a:p>
        </p:txBody>
      </p:sp>
      <p:cxnSp>
        <p:nvCxnSpPr>
          <p:cNvPr id="263" name="Google Shape;263;p30"/>
          <p:cNvCxnSpPr/>
          <p:nvPr/>
        </p:nvCxnSpPr>
        <p:spPr>
          <a:xfrm flipH="1" rot="10800000">
            <a:off x="1524000" y="2857500"/>
            <a:ext cx="4204138" cy="463769"/>
          </a:xfrm>
          <a:prstGeom prst="straightConnector1">
            <a:avLst/>
          </a:prstGeom>
          <a:noFill/>
          <a:ln cap="flat" cmpd="sng" w="28575">
            <a:solidFill>
              <a:srgbClr val="4A7DBA"/>
            </a:solidFill>
            <a:prstDash val="solid"/>
            <a:round/>
            <a:headEnd len="sm" w="sm" type="none"/>
            <a:tailEnd len="med" w="med" type="triangle"/>
          </a:ln>
        </p:spPr>
      </p:cxnSp>
      <p:sp>
        <p:nvSpPr>
          <p:cNvPr id="264" name="Google Shape;264;p30"/>
          <p:cNvSpPr/>
          <p:nvPr/>
        </p:nvSpPr>
        <p:spPr>
          <a:xfrm>
            <a:off x="1030013" y="4726605"/>
            <a:ext cx="381780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Centro da projeção</a:t>
            </a:r>
            <a:endParaRPr/>
          </a:p>
        </p:txBody>
      </p:sp>
      <p:cxnSp>
        <p:nvCxnSpPr>
          <p:cNvPr id="265" name="Google Shape;265;p30"/>
          <p:cNvCxnSpPr/>
          <p:nvPr/>
        </p:nvCxnSpPr>
        <p:spPr>
          <a:xfrm flipH="1" rot="10800000">
            <a:off x="3079531" y="4447503"/>
            <a:ext cx="2648607" cy="428512"/>
          </a:xfrm>
          <a:prstGeom prst="straightConnector1">
            <a:avLst/>
          </a:prstGeom>
          <a:noFill/>
          <a:ln cap="flat" cmpd="sng" w="28575">
            <a:solidFill>
              <a:srgbClr val="4A7DBA"/>
            </a:solidFill>
            <a:prstDash val="solid"/>
            <a:round/>
            <a:headEnd len="sm" w="sm" type="none"/>
            <a:tailEnd len="med" w="med" type="triangle"/>
          </a:ln>
        </p:spPr>
      </p:cxnSp>
      <p:sp>
        <p:nvSpPr>
          <p:cNvPr id="266" name="Google Shape;266;p30"/>
          <p:cNvSpPr/>
          <p:nvPr/>
        </p:nvSpPr>
        <p:spPr>
          <a:xfrm>
            <a:off x="5276193" y="5459318"/>
            <a:ext cx="332382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100">
                <a:solidFill>
                  <a:schemeClr val="dk1"/>
                </a:solidFill>
                <a:latin typeface="Arial"/>
                <a:ea typeface="Arial"/>
                <a:cs typeface="Arial"/>
                <a:sym typeface="Arial"/>
              </a:rPr>
              <a:t>crédito: http://en.wikipedia.org/wiki/Cube_mapping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p31"/>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Reflexões Environment Map vs. Ray Tracing</a:t>
            </a:r>
            <a:endParaRPr/>
          </a:p>
        </p:txBody>
      </p:sp>
      <p:sp>
        <p:nvSpPr>
          <p:cNvPr id="273" name="Google Shape;273;p31"/>
          <p:cNvSpPr txBox="1"/>
          <p:nvPr>
            <p:ph idx="1" type="body"/>
          </p:nvPr>
        </p:nvSpPr>
        <p:spPr>
          <a:xfrm>
            <a:off x="390548" y="5030873"/>
            <a:ext cx="8428232" cy="30427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1600"/>
              <a:buNone/>
            </a:pPr>
            <a:r>
              <a:rPr b="1" lang="pt-BR" sz="1600"/>
              <a:t>https://www.techspot.com/article/1934-the-state-of-ray-tracing/ </a:t>
            </a:r>
            <a:endParaRPr sz="1600"/>
          </a:p>
          <a:p>
            <a:pPr indent="0" lvl="0" marL="0" rtl="0" algn="l">
              <a:spcBef>
                <a:spcPts val="320"/>
              </a:spcBef>
              <a:spcAft>
                <a:spcPts val="0"/>
              </a:spcAft>
              <a:buClr>
                <a:schemeClr val="dk1"/>
              </a:buClr>
              <a:buSzPts val="1600"/>
              <a:buFont typeface="Verdana"/>
              <a:buNone/>
            </a:pPr>
            <a:r>
              <a:t/>
            </a:r>
            <a:endParaRPr sz="1600"/>
          </a:p>
        </p:txBody>
      </p:sp>
      <p:sp>
        <p:nvSpPr>
          <p:cNvPr id="274" name="Google Shape;274;p31"/>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
        <p:nvSpPr>
          <p:cNvPr id="275" name="Google Shape;275;p31"/>
          <p:cNvSpPr/>
          <p:nvPr/>
        </p:nvSpPr>
        <p:spPr>
          <a:xfrm>
            <a:off x="7246539" y="5424364"/>
            <a:ext cx="1163075"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200">
                <a:solidFill>
                  <a:schemeClr val="dk1"/>
                </a:solidFill>
                <a:latin typeface="Arial"/>
                <a:ea typeface="Arial"/>
                <a:cs typeface="Arial"/>
                <a:sym typeface="Arial"/>
              </a:rPr>
              <a:t>crédito: Control</a:t>
            </a:r>
            <a:endParaRPr sz="1200">
              <a:solidFill>
                <a:schemeClr val="dk1"/>
              </a:solidFill>
              <a:latin typeface="Arial"/>
              <a:ea typeface="Arial"/>
              <a:cs typeface="Arial"/>
              <a:sym typeface="Arial"/>
            </a:endParaRPr>
          </a:p>
        </p:txBody>
      </p:sp>
      <p:pic>
        <p:nvPicPr>
          <p:cNvPr id="276" name="Google Shape;276;p31"/>
          <p:cNvPicPr preferRelativeResize="0"/>
          <p:nvPr/>
        </p:nvPicPr>
        <p:blipFill rotWithShape="1">
          <a:blip r:embed="rId3">
            <a:alphaModFix/>
          </a:blip>
          <a:srcRect b="0" l="0" r="0" t="0"/>
          <a:stretch/>
        </p:blipFill>
        <p:spPr>
          <a:xfrm>
            <a:off x="753110" y="691001"/>
            <a:ext cx="7703107" cy="4332997"/>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32"/>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Reflexões Environment Map vs. Ray Tracing</a:t>
            </a:r>
            <a:endParaRPr/>
          </a:p>
        </p:txBody>
      </p:sp>
      <p:sp>
        <p:nvSpPr>
          <p:cNvPr id="283" name="Google Shape;283;p32"/>
          <p:cNvSpPr txBox="1"/>
          <p:nvPr>
            <p:ph idx="1" type="body"/>
          </p:nvPr>
        </p:nvSpPr>
        <p:spPr>
          <a:xfrm>
            <a:off x="390548" y="5030873"/>
            <a:ext cx="8428232" cy="30427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1600"/>
              <a:buNone/>
            </a:pPr>
            <a:r>
              <a:rPr b="1" lang="pt-BR" sz="1600"/>
              <a:t>https://www.techspot.com/article/1934-the-state-of-ray-tracing/ </a:t>
            </a:r>
            <a:endParaRPr sz="1600"/>
          </a:p>
          <a:p>
            <a:pPr indent="0" lvl="0" marL="0" rtl="0" algn="l">
              <a:spcBef>
                <a:spcPts val="320"/>
              </a:spcBef>
              <a:spcAft>
                <a:spcPts val="0"/>
              </a:spcAft>
              <a:buClr>
                <a:schemeClr val="dk1"/>
              </a:buClr>
              <a:buSzPts val="1600"/>
              <a:buFont typeface="Verdana"/>
              <a:buNone/>
            </a:pPr>
            <a:r>
              <a:t/>
            </a:r>
            <a:endParaRPr sz="1600"/>
          </a:p>
        </p:txBody>
      </p:sp>
      <p:sp>
        <p:nvSpPr>
          <p:cNvPr id="284" name="Google Shape;284;p32"/>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
        <p:nvSpPr>
          <p:cNvPr id="285" name="Google Shape;285;p32"/>
          <p:cNvSpPr/>
          <p:nvPr/>
        </p:nvSpPr>
        <p:spPr>
          <a:xfrm>
            <a:off x="7246539" y="5424364"/>
            <a:ext cx="1163075"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200">
                <a:solidFill>
                  <a:schemeClr val="dk1"/>
                </a:solidFill>
                <a:latin typeface="Arial"/>
                <a:ea typeface="Arial"/>
                <a:cs typeface="Arial"/>
                <a:sym typeface="Arial"/>
              </a:rPr>
              <a:t>crédito: Control</a:t>
            </a:r>
            <a:endParaRPr sz="1200">
              <a:solidFill>
                <a:schemeClr val="dk1"/>
              </a:solidFill>
              <a:latin typeface="Arial"/>
              <a:ea typeface="Arial"/>
              <a:cs typeface="Arial"/>
              <a:sym typeface="Arial"/>
            </a:endParaRPr>
          </a:p>
        </p:txBody>
      </p:sp>
      <p:pic>
        <p:nvPicPr>
          <p:cNvPr id="286" name="Google Shape;286;p32"/>
          <p:cNvPicPr preferRelativeResize="0"/>
          <p:nvPr/>
        </p:nvPicPr>
        <p:blipFill rotWithShape="1">
          <a:blip r:embed="rId3">
            <a:alphaModFix/>
          </a:blip>
          <a:srcRect b="0" l="0" r="0" t="0"/>
          <a:stretch/>
        </p:blipFill>
        <p:spPr>
          <a:xfrm>
            <a:off x="753110" y="691000"/>
            <a:ext cx="7703107" cy="4332998"/>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 name="Shape 40"/>
        <p:cNvGrpSpPr/>
        <p:nvPr/>
      </p:nvGrpSpPr>
      <p:grpSpPr>
        <a:xfrm>
          <a:off x="0" y="0"/>
          <a:ext cx="0" cy="0"/>
          <a:chOff x="0" y="0"/>
          <a:chExt cx="0" cy="0"/>
        </a:xfrm>
      </p:grpSpPr>
      <p:sp>
        <p:nvSpPr>
          <p:cNvPr id="41" name="Google Shape;41;p6"/>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Sombras</a:t>
            </a:r>
            <a:endParaRPr/>
          </a:p>
        </p:txBody>
      </p:sp>
      <p:sp>
        <p:nvSpPr>
          <p:cNvPr id="42" name="Google Shape;42;p6"/>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10image51689920" id="43" name="Google Shape;43;p6"/>
          <p:cNvPicPr preferRelativeResize="0"/>
          <p:nvPr/>
        </p:nvPicPr>
        <p:blipFill rotWithShape="1">
          <a:blip r:embed="rId3">
            <a:alphaModFix/>
          </a:blip>
          <a:srcRect b="6166" l="0" r="0" t="13257"/>
          <a:stretch/>
        </p:blipFill>
        <p:spPr>
          <a:xfrm>
            <a:off x="965200" y="840543"/>
            <a:ext cx="7213599" cy="4359297"/>
          </a:xfrm>
          <a:prstGeom prst="rect">
            <a:avLst/>
          </a:prstGeom>
          <a:noFill/>
          <a:ln>
            <a:noFill/>
          </a:ln>
        </p:spPr>
      </p:pic>
      <p:sp>
        <p:nvSpPr>
          <p:cNvPr id="44" name="Google Shape;44;p6"/>
          <p:cNvSpPr/>
          <p:nvPr/>
        </p:nvSpPr>
        <p:spPr>
          <a:xfrm>
            <a:off x="907231" y="5226062"/>
            <a:ext cx="2992166"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i="0" lang="pt-BR" sz="1800" u="none" cap="none" strike="noStrike">
                <a:solidFill>
                  <a:schemeClr val="dk1"/>
                </a:solidFill>
                <a:latin typeface="Open Sans"/>
                <a:ea typeface="Open Sans"/>
                <a:cs typeface="Open Sans"/>
                <a:sym typeface="Open Sans"/>
              </a:rPr>
              <a:t>Créditos: Grand Theft Auto V </a:t>
            </a:r>
            <a:endParaRPr sz="1800">
              <a:solidFill>
                <a:schemeClr val="dk1"/>
              </a:solidFill>
              <a:latin typeface="Arial"/>
              <a:ea typeface="Arial"/>
              <a:cs typeface="Arial"/>
              <a:sym typeface="Aria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3"/>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Reflexões Environment Map vs. Ray Tracing</a:t>
            </a:r>
            <a:endParaRPr/>
          </a:p>
        </p:txBody>
      </p:sp>
      <p:sp>
        <p:nvSpPr>
          <p:cNvPr id="293" name="Google Shape;293;p33"/>
          <p:cNvSpPr txBox="1"/>
          <p:nvPr>
            <p:ph idx="1" type="body"/>
          </p:nvPr>
        </p:nvSpPr>
        <p:spPr>
          <a:xfrm>
            <a:off x="390548" y="5030873"/>
            <a:ext cx="8428232" cy="304271"/>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dk1"/>
              </a:buClr>
              <a:buSzPts val="1600"/>
              <a:buNone/>
            </a:pPr>
            <a:r>
              <a:rPr b="1" lang="pt-BR" sz="1600"/>
              <a:t>https://www.techspot.com/article/1934-the-state-of-ray-tracing/ </a:t>
            </a:r>
            <a:endParaRPr sz="1600"/>
          </a:p>
          <a:p>
            <a:pPr indent="0" lvl="0" marL="0" rtl="0" algn="l">
              <a:spcBef>
                <a:spcPts val="320"/>
              </a:spcBef>
              <a:spcAft>
                <a:spcPts val="0"/>
              </a:spcAft>
              <a:buClr>
                <a:schemeClr val="dk1"/>
              </a:buClr>
              <a:buSzPts val="1600"/>
              <a:buFont typeface="Verdana"/>
              <a:buNone/>
            </a:pPr>
            <a:r>
              <a:t/>
            </a:r>
            <a:endParaRPr sz="1600"/>
          </a:p>
        </p:txBody>
      </p:sp>
      <p:sp>
        <p:nvSpPr>
          <p:cNvPr id="294" name="Google Shape;294;p33"/>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
        <p:nvSpPr>
          <p:cNvPr id="295" name="Google Shape;295;p33"/>
          <p:cNvSpPr/>
          <p:nvPr/>
        </p:nvSpPr>
        <p:spPr>
          <a:xfrm>
            <a:off x="7246539" y="5424364"/>
            <a:ext cx="1163075"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200">
                <a:solidFill>
                  <a:schemeClr val="dk1"/>
                </a:solidFill>
                <a:latin typeface="Arial"/>
                <a:ea typeface="Arial"/>
                <a:cs typeface="Arial"/>
                <a:sym typeface="Arial"/>
              </a:rPr>
              <a:t>crédito: Control</a:t>
            </a:r>
            <a:endParaRPr sz="1200">
              <a:solidFill>
                <a:schemeClr val="dk1"/>
              </a:solidFill>
              <a:latin typeface="Arial"/>
              <a:ea typeface="Arial"/>
              <a:cs typeface="Arial"/>
              <a:sym typeface="Arial"/>
            </a:endParaRPr>
          </a:p>
        </p:txBody>
      </p:sp>
      <p:pic>
        <p:nvPicPr>
          <p:cNvPr id="296" name="Google Shape;296;p33"/>
          <p:cNvPicPr preferRelativeResize="0"/>
          <p:nvPr/>
        </p:nvPicPr>
        <p:blipFill rotWithShape="1">
          <a:blip r:embed="rId3">
            <a:alphaModFix/>
          </a:blip>
          <a:srcRect b="0" l="0" r="0" t="0"/>
          <a:stretch/>
        </p:blipFill>
        <p:spPr>
          <a:xfrm>
            <a:off x="753110" y="699580"/>
            <a:ext cx="7693967" cy="432785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34"/>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Interreflexões</a:t>
            </a:r>
            <a:endParaRPr/>
          </a:p>
        </p:txBody>
      </p:sp>
      <p:sp>
        <p:nvSpPr>
          <p:cNvPr id="302" name="Google Shape;302;p34"/>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t/>
            </a:r>
            <a:endParaRPr/>
          </a:p>
        </p:txBody>
      </p:sp>
      <p:sp>
        <p:nvSpPr>
          <p:cNvPr id="303" name="Google Shape;303;p34"/>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8" name="Shape 308"/>
        <p:cNvGrpSpPr/>
        <p:nvPr/>
      </p:nvGrpSpPr>
      <p:grpSpPr>
        <a:xfrm>
          <a:off x="0" y="0"/>
          <a:ext cx="0" cy="0"/>
          <a:chOff x="0" y="0"/>
          <a:chExt cx="0" cy="0"/>
        </a:xfrm>
      </p:grpSpPr>
      <p:sp>
        <p:nvSpPr>
          <p:cNvPr id="309" name="Google Shape;309;p35"/>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Interreflexões Difusas</a:t>
            </a:r>
            <a:endParaRPr/>
          </a:p>
        </p:txBody>
      </p:sp>
      <p:sp>
        <p:nvSpPr>
          <p:cNvPr id="310" name="Google Shape;310;p35"/>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
        <p:nvSpPr>
          <p:cNvPr id="311" name="Google Shape;311;p35"/>
          <p:cNvSpPr/>
          <p:nvPr/>
        </p:nvSpPr>
        <p:spPr>
          <a:xfrm>
            <a:off x="6441837" y="5405974"/>
            <a:ext cx="2070567" cy="27699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200">
                <a:solidFill>
                  <a:schemeClr val="dk1"/>
                </a:solidFill>
                <a:latin typeface="Arial"/>
                <a:ea typeface="Arial"/>
                <a:cs typeface="Arial"/>
                <a:sym typeface="Arial"/>
              </a:rPr>
              <a:t>créditos: Henrik Wann Jensen </a:t>
            </a:r>
            <a:endParaRPr/>
          </a:p>
        </p:txBody>
      </p:sp>
      <p:pic>
        <p:nvPicPr>
          <p:cNvPr descr="page37image52257872" id="312" name="Google Shape;312;p35"/>
          <p:cNvPicPr preferRelativeResize="0"/>
          <p:nvPr/>
        </p:nvPicPr>
        <p:blipFill rotWithShape="1">
          <a:blip r:embed="rId3">
            <a:alphaModFix/>
          </a:blip>
          <a:srcRect b="5104" l="11567" r="6618" t="12805"/>
          <a:stretch/>
        </p:blipFill>
        <p:spPr>
          <a:xfrm>
            <a:off x="1584600" y="838985"/>
            <a:ext cx="5974800" cy="4496159"/>
          </a:xfrm>
          <a:prstGeom prst="rect">
            <a:avLst/>
          </a:prstGeom>
          <a:noFill/>
          <a:ln>
            <a:noFill/>
          </a:ln>
        </p:spPr>
      </p:pic>
      <p:sp>
        <p:nvSpPr>
          <p:cNvPr id="313" name="Google Shape;313;p35"/>
          <p:cNvSpPr txBox="1"/>
          <p:nvPr>
            <p:ph idx="1" type="body"/>
          </p:nvPr>
        </p:nvSpPr>
        <p:spPr>
          <a:xfrm>
            <a:off x="2539178" y="838985"/>
            <a:ext cx="2257411" cy="74918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rgbClr val="EAF1DD"/>
              </a:buClr>
              <a:buSzPts val="1400"/>
              <a:buFont typeface="Verdana"/>
              <a:buNone/>
            </a:pPr>
            <a:r>
              <a:rPr lang="pt-BR" sz="1400">
                <a:solidFill>
                  <a:srgbClr val="EAF1DD"/>
                </a:solidFill>
              </a:rPr>
              <a:t>Por que a parede</a:t>
            </a:r>
            <a:br>
              <a:rPr lang="pt-BR" sz="1400">
                <a:solidFill>
                  <a:srgbClr val="EAF1DD"/>
                </a:solidFill>
              </a:rPr>
            </a:br>
            <a:r>
              <a:rPr lang="pt-BR" sz="1400">
                <a:solidFill>
                  <a:srgbClr val="EAF1DD"/>
                </a:solidFill>
              </a:rPr>
              <a:t>está avermelhada?</a:t>
            </a:r>
            <a:endParaRPr/>
          </a:p>
        </p:txBody>
      </p:sp>
      <p:sp>
        <p:nvSpPr>
          <p:cNvPr id="314" name="Google Shape;314;p35"/>
          <p:cNvSpPr txBox="1"/>
          <p:nvPr/>
        </p:nvSpPr>
        <p:spPr>
          <a:xfrm>
            <a:off x="4855658" y="4791140"/>
            <a:ext cx="2257411" cy="749183"/>
          </a:xfrm>
          <a:prstGeom prst="rect">
            <a:avLst/>
          </a:prstGeom>
          <a:noFill/>
          <a:ln>
            <a:noFill/>
          </a:ln>
        </p:spPr>
        <p:txBody>
          <a:bodyPr anchorCtr="0" anchor="t" bIns="45700" lIns="91425" spcFirstLastPara="1" rIns="91425" wrap="square" tIns="45700">
            <a:normAutofit/>
          </a:bodyPr>
          <a:lstStyle/>
          <a:p>
            <a:pPr indent="0" lvl="0" marL="0" marR="0" rtl="0" algn="l">
              <a:spcBef>
                <a:spcPts val="0"/>
              </a:spcBef>
              <a:spcAft>
                <a:spcPts val="0"/>
              </a:spcAft>
              <a:buClr>
                <a:srgbClr val="EAF1DD"/>
              </a:buClr>
              <a:buSzPts val="1400"/>
              <a:buFont typeface="Verdana"/>
              <a:buNone/>
            </a:pPr>
            <a:r>
              <a:rPr b="0" lang="pt-BR" sz="1400">
                <a:solidFill>
                  <a:srgbClr val="EAF1DD"/>
                </a:solidFill>
                <a:latin typeface="Verdana"/>
                <a:ea typeface="Verdana"/>
                <a:cs typeface="Verdana"/>
                <a:sym typeface="Verdana"/>
              </a:rPr>
              <a:t>Por que não está completamente preto?</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36"/>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Luzes pré-computadas</a:t>
            </a:r>
            <a:endParaRPr/>
          </a:p>
        </p:txBody>
      </p:sp>
      <p:sp>
        <p:nvSpPr>
          <p:cNvPr id="320" name="Google Shape;320;p36"/>
          <p:cNvSpPr txBox="1"/>
          <p:nvPr>
            <p:ph idx="1" type="body"/>
          </p:nvPr>
        </p:nvSpPr>
        <p:spPr>
          <a:xfrm>
            <a:off x="390548" y="838985"/>
            <a:ext cx="386649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Font typeface="Verdana"/>
              <a:buNone/>
            </a:pPr>
            <a:r>
              <a:rPr lang="pt-BR" sz="1800"/>
              <a:t>Pré-calcular a iluminação para uma cena offline (possível para luzes estáticas)</a:t>
            </a:r>
            <a:endParaRPr/>
          </a:p>
          <a:p>
            <a:pPr indent="0" lvl="0" marL="0" rtl="0" algn="l">
              <a:spcBef>
                <a:spcPts val="360"/>
              </a:spcBef>
              <a:spcAft>
                <a:spcPts val="0"/>
              </a:spcAft>
              <a:buClr>
                <a:schemeClr val="dk1"/>
              </a:buClr>
              <a:buSzPts val="1800"/>
              <a:buFont typeface="Verdana"/>
              <a:buNone/>
            </a:pPr>
            <a:r>
              <a:t/>
            </a:r>
            <a:endParaRPr sz="1800"/>
          </a:p>
          <a:p>
            <a:pPr indent="0" lvl="0" marL="0" rtl="0" algn="l">
              <a:spcBef>
                <a:spcPts val="360"/>
              </a:spcBef>
              <a:spcAft>
                <a:spcPts val="0"/>
              </a:spcAft>
              <a:buClr>
                <a:schemeClr val="dk1"/>
              </a:buClr>
              <a:buSzPts val="1800"/>
              <a:buFont typeface="Verdana"/>
              <a:buNone/>
            </a:pPr>
            <a:r>
              <a:rPr lang="pt-BR" sz="1800"/>
              <a:t>Cálculos offline podem realizar cálculos de iluminação mais  avançados, como os cálculos de interreflexões</a:t>
            </a:r>
            <a:endParaRPr sz="1800"/>
          </a:p>
          <a:p>
            <a:pPr indent="0" lvl="0" marL="0" rtl="0" algn="l">
              <a:spcBef>
                <a:spcPts val="360"/>
              </a:spcBef>
              <a:spcAft>
                <a:spcPts val="0"/>
              </a:spcAft>
              <a:buClr>
                <a:schemeClr val="dk1"/>
              </a:buClr>
              <a:buSzPts val="1800"/>
              <a:buFont typeface="Verdana"/>
              <a:buNone/>
            </a:pPr>
            <a:r>
              <a:t/>
            </a:r>
            <a:endParaRPr sz="1800"/>
          </a:p>
          <a:p>
            <a:pPr indent="0" lvl="0" marL="0" rtl="0" algn="l">
              <a:spcBef>
                <a:spcPts val="360"/>
              </a:spcBef>
              <a:spcAft>
                <a:spcPts val="0"/>
              </a:spcAft>
              <a:buClr>
                <a:schemeClr val="dk1"/>
              </a:buClr>
              <a:buSzPts val="1800"/>
              <a:buFont typeface="Verdana"/>
              <a:buNone/>
            </a:pPr>
            <a:r>
              <a:rPr lang="pt-BR" sz="1800"/>
              <a:t>Os resultados dos cálculos são armazenados como texturas (ou mapa de texturas)</a:t>
            </a:r>
            <a:endParaRPr/>
          </a:p>
        </p:txBody>
      </p:sp>
      <p:sp>
        <p:nvSpPr>
          <p:cNvPr id="321" name="Google Shape;321;p36"/>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38image34797584" id="322" name="Google Shape;322;p36"/>
          <p:cNvPicPr preferRelativeResize="0"/>
          <p:nvPr/>
        </p:nvPicPr>
        <p:blipFill rotWithShape="1">
          <a:blip r:embed="rId3">
            <a:alphaModFix/>
          </a:blip>
          <a:srcRect b="0" l="0" r="0" t="0"/>
          <a:stretch/>
        </p:blipFill>
        <p:spPr>
          <a:xfrm>
            <a:off x="4689252" y="371686"/>
            <a:ext cx="3509868" cy="522147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7"/>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Deferred Shading</a:t>
            </a:r>
            <a:endParaRPr/>
          </a:p>
        </p:txBody>
      </p:sp>
      <p:sp>
        <p:nvSpPr>
          <p:cNvPr id="328" name="Google Shape;328;p37"/>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t/>
            </a:r>
            <a:endParaRPr/>
          </a:p>
        </p:txBody>
      </p:sp>
      <p:sp>
        <p:nvSpPr>
          <p:cNvPr id="329" name="Google Shape;329;p37"/>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8"/>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O pipeline gráfico</a:t>
            </a:r>
            <a:endParaRPr/>
          </a:p>
        </p:txBody>
      </p:sp>
      <p:sp>
        <p:nvSpPr>
          <p:cNvPr id="335" name="Google Shape;335;p38"/>
          <p:cNvSpPr txBox="1"/>
          <p:nvPr>
            <p:ph idx="1" type="body"/>
          </p:nvPr>
        </p:nvSpPr>
        <p:spPr>
          <a:xfrm>
            <a:off x="4353902" y="838985"/>
            <a:ext cx="4464878" cy="51593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rPr lang="pt-BR"/>
              <a:t>"Forward" rendering</a:t>
            </a:r>
            <a:endParaRPr/>
          </a:p>
        </p:txBody>
      </p:sp>
      <p:sp>
        <p:nvSpPr>
          <p:cNvPr id="336" name="Google Shape;336;p38"/>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337" name="Google Shape;337;p38"/>
          <p:cNvPicPr preferRelativeResize="0"/>
          <p:nvPr/>
        </p:nvPicPr>
        <p:blipFill rotWithShape="1">
          <a:blip r:embed="rId3">
            <a:alphaModFix/>
          </a:blip>
          <a:srcRect b="0" l="0" r="0" t="0"/>
          <a:stretch/>
        </p:blipFill>
        <p:spPr>
          <a:xfrm>
            <a:off x="390548" y="838984"/>
            <a:ext cx="3963354" cy="4413735"/>
          </a:xfrm>
          <a:prstGeom prst="rect">
            <a:avLst/>
          </a:prstGeom>
          <a:noFill/>
          <a:ln>
            <a:noFill/>
          </a:ln>
        </p:spPr>
      </p:pic>
      <p:sp>
        <p:nvSpPr>
          <p:cNvPr id="338" name="Google Shape;338;p38"/>
          <p:cNvSpPr/>
          <p:nvPr/>
        </p:nvSpPr>
        <p:spPr>
          <a:xfrm>
            <a:off x="4353902" y="3521071"/>
            <a:ext cx="4678338" cy="1200329"/>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chemeClr val="dk1"/>
                </a:solidFill>
                <a:latin typeface="Arial"/>
                <a:ea typeface="Arial"/>
                <a:cs typeface="Arial"/>
                <a:sym typeface="Arial"/>
              </a:rPr>
              <a:t>Uso típico do estágio de processamento do fragment shader: avaliar a função definida pelo aplicativo a partir de entradas de superfície para gerar as cores das superfícies (refletância)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p39"/>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Deferred Shading</a:t>
            </a:r>
            <a:endParaRPr/>
          </a:p>
        </p:txBody>
      </p:sp>
      <p:sp>
        <p:nvSpPr>
          <p:cNvPr id="344" name="Google Shape;344;p39"/>
          <p:cNvSpPr txBox="1"/>
          <p:nvPr>
            <p:ph idx="1" type="body"/>
          </p:nvPr>
        </p:nvSpPr>
        <p:spPr>
          <a:xfrm>
            <a:off x="390548" y="838985"/>
            <a:ext cx="862137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None/>
            </a:pPr>
            <a:r>
              <a:rPr lang="pt-BR" sz="1600"/>
              <a:t>O Fragment shader agora produz propriedades das superfícies (futuras entradas de shaders) (por exemplo, posição, normal, cor difusa de material, cor especular)</a:t>
            </a:r>
            <a:endParaRPr/>
          </a:p>
          <a:p>
            <a:pPr indent="0" lvl="0" marL="0" rtl="0" algn="l">
              <a:spcBef>
                <a:spcPts val="984"/>
              </a:spcBef>
              <a:spcAft>
                <a:spcPts val="0"/>
              </a:spcAft>
              <a:buClr>
                <a:schemeClr val="dk1"/>
              </a:buClr>
              <a:buSzPts val="1600"/>
              <a:buNone/>
            </a:pPr>
            <a:r>
              <a:rPr lang="pt-BR" sz="1600"/>
              <a:t>A saída da renderização são buffers 2D do tamanho de tela que representam informações sobre a geometria da superfície visível em cada pixel (chamado de "g-buffer", para buffer de geometria)</a:t>
            </a:r>
            <a:endParaRPr/>
          </a:p>
        </p:txBody>
      </p:sp>
      <p:sp>
        <p:nvSpPr>
          <p:cNvPr id="345" name="Google Shape;345;p39"/>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346" name="Google Shape;346;p39"/>
          <p:cNvPicPr preferRelativeResize="0"/>
          <p:nvPr/>
        </p:nvPicPr>
        <p:blipFill rotWithShape="1">
          <a:blip r:embed="rId3">
            <a:alphaModFix/>
          </a:blip>
          <a:srcRect b="0" l="0" r="0" t="0"/>
          <a:stretch/>
        </p:blipFill>
        <p:spPr>
          <a:xfrm>
            <a:off x="1105535" y="2292044"/>
            <a:ext cx="6932930" cy="330923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 name="Shape 351"/>
        <p:cNvGrpSpPr/>
        <p:nvPr/>
      </p:nvGrpSpPr>
      <p:grpSpPr>
        <a:xfrm>
          <a:off x="0" y="0"/>
          <a:ext cx="0" cy="0"/>
          <a:chOff x="0" y="0"/>
          <a:chExt cx="0" cy="0"/>
        </a:xfrm>
      </p:grpSpPr>
      <p:sp>
        <p:nvSpPr>
          <p:cNvPr id="352" name="Google Shape;352;p40"/>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G-buffer = “geometry” buffer</a:t>
            </a:r>
            <a:endParaRPr/>
          </a:p>
        </p:txBody>
      </p:sp>
      <p:sp>
        <p:nvSpPr>
          <p:cNvPr id="353" name="Google Shape;353;p40"/>
          <p:cNvSpPr txBox="1"/>
          <p:nvPr>
            <p:ph idx="1" type="body"/>
          </p:nvPr>
        </p:nvSpPr>
        <p:spPr>
          <a:xfrm>
            <a:off x="3540877" y="5449147"/>
            <a:ext cx="4971527" cy="304272"/>
          </a:xfrm>
          <a:prstGeom prst="rect">
            <a:avLst/>
          </a:prstGeom>
          <a:noFill/>
          <a:ln>
            <a:noFill/>
          </a:ln>
        </p:spPr>
        <p:txBody>
          <a:bodyPr anchorCtr="0" anchor="t" bIns="45700" lIns="91425" spcFirstLastPara="1" rIns="91425" wrap="square" tIns="45700">
            <a:normAutofit/>
          </a:bodyPr>
          <a:lstStyle/>
          <a:p>
            <a:pPr indent="0" lvl="0" marL="0" rtl="0" algn="r">
              <a:spcBef>
                <a:spcPts val="0"/>
              </a:spcBef>
              <a:spcAft>
                <a:spcPts val="0"/>
              </a:spcAft>
              <a:buClr>
                <a:schemeClr val="dk1"/>
              </a:buClr>
              <a:buSzPts val="1050"/>
              <a:buNone/>
            </a:pPr>
            <a:r>
              <a:rPr lang="pt-BR" sz="1050"/>
              <a:t>créditos: J. Klint, “Deferred Rendering in Leadworks Engine” </a:t>
            </a:r>
            <a:endParaRPr/>
          </a:p>
        </p:txBody>
      </p:sp>
      <p:sp>
        <p:nvSpPr>
          <p:cNvPr id="354" name="Google Shape;354;p40"/>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47image52063392" id="355" name="Google Shape;355;p40"/>
          <p:cNvPicPr preferRelativeResize="0"/>
          <p:nvPr/>
        </p:nvPicPr>
        <p:blipFill rotWithShape="1">
          <a:blip r:embed="rId3">
            <a:alphaModFix/>
          </a:blip>
          <a:srcRect b="0" l="0" r="0" t="0"/>
          <a:stretch/>
        </p:blipFill>
        <p:spPr>
          <a:xfrm>
            <a:off x="1507067" y="726130"/>
            <a:ext cx="2610525" cy="1962658"/>
          </a:xfrm>
          <a:prstGeom prst="rect">
            <a:avLst/>
          </a:prstGeom>
          <a:noFill/>
          <a:ln>
            <a:noFill/>
          </a:ln>
        </p:spPr>
      </p:pic>
      <p:pic>
        <p:nvPicPr>
          <p:cNvPr descr="page47image52063728" id="356" name="Google Shape;356;p40"/>
          <p:cNvPicPr preferRelativeResize="0"/>
          <p:nvPr/>
        </p:nvPicPr>
        <p:blipFill rotWithShape="1">
          <a:blip r:embed="rId4">
            <a:alphaModFix/>
          </a:blip>
          <a:srcRect b="0" l="0" r="0" t="0"/>
          <a:stretch/>
        </p:blipFill>
        <p:spPr>
          <a:xfrm>
            <a:off x="5095711" y="3194669"/>
            <a:ext cx="2608956" cy="1962658"/>
          </a:xfrm>
          <a:prstGeom prst="rect">
            <a:avLst/>
          </a:prstGeom>
          <a:noFill/>
          <a:ln>
            <a:noFill/>
          </a:ln>
        </p:spPr>
      </p:pic>
      <p:pic>
        <p:nvPicPr>
          <p:cNvPr descr="page47image52060592" id="357" name="Google Shape;357;p40"/>
          <p:cNvPicPr preferRelativeResize="0"/>
          <p:nvPr/>
        </p:nvPicPr>
        <p:blipFill rotWithShape="1">
          <a:blip r:embed="rId5">
            <a:alphaModFix/>
          </a:blip>
          <a:srcRect b="0" l="0" r="0" t="0"/>
          <a:stretch/>
        </p:blipFill>
        <p:spPr>
          <a:xfrm>
            <a:off x="5077679" y="727812"/>
            <a:ext cx="2624817" cy="1962658"/>
          </a:xfrm>
          <a:prstGeom prst="rect">
            <a:avLst/>
          </a:prstGeom>
          <a:noFill/>
          <a:ln>
            <a:noFill/>
          </a:ln>
        </p:spPr>
      </p:pic>
      <p:pic>
        <p:nvPicPr>
          <p:cNvPr descr="page47image52053536" id="358" name="Google Shape;358;p40"/>
          <p:cNvPicPr preferRelativeResize="0"/>
          <p:nvPr/>
        </p:nvPicPr>
        <p:blipFill rotWithShape="1">
          <a:blip r:embed="rId6">
            <a:alphaModFix/>
          </a:blip>
          <a:srcRect b="0" l="0" r="0" t="0"/>
          <a:stretch/>
        </p:blipFill>
        <p:spPr>
          <a:xfrm>
            <a:off x="1507067" y="3194668"/>
            <a:ext cx="2620054" cy="1962658"/>
          </a:xfrm>
          <a:prstGeom prst="rect">
            <a:avLst/>
          </a:prstGeom>
          <a:noFill/>
          <a:ln>
            <a:noFill/>
          </a:ln>
        </p:spPr>
      </p:pic>
      <p:sp>
        <p:nvSpPr>
          <p:cNvPr id="359" name="Google Shape;359;p40"/>
          <p:cNvSpPr/>
          <p:nvPr/>
        </p:nvSpPr>
        <p:spPr>
          <a:xfrm>
            <a:off x="1769672" y="2656881"/>
            <a:ext cx="2085314"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Albedo (Refletância)</a:t>
            </a:r>
            <a:endParaRPr/>
          </a:p>
        </p:txBody>
      </p:sp>
      <p:sp>
        <p:nvSpPr>
          <p:cNvPr id="360" name="Google Shape;360;p40"/>
          <p:cNvSpPr/>
          <p:nvPr/>
        </p:nvSpPr>
        <p:spPr>
          <a:xfrm>
            <a:off x="5671616" y="2655199"/>
            <a:ext cx="1460143"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pt-BR" sz="1800">
                <a:solidFill>
                  <a:schemeClr val="dk1"/>
                </a:solidFill>
                <a:latin typeface="Arial"/>
                <a:ea typeface="Arial"/>
                <a:cs typeface="Arial"/>
                <a:sym typeface="Arial"/>
              </a:rPr>
              <a:t>Profundidade</a:t>
            </a:r>
            <a:endParaRPr/>
          </a:p>
        </p:txBody>
      </p:sp>
      <p:sp>
        <p:nvSpPr>
          <p:cNvPr id="361" name="Google Shape;361;p40"/>
          <p:cNvSpPr/>
          <p:nvPr/>
        </p:nvSpPr>
        <p:spPr>
          <a:xfrm>
            <a:off x="1518166" y="5118570"/>
            <a:ext cx="260895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pt-BR" sz="1800">
                <a:solidFill>
                  <a:schemeClr val="dk1"/>
                </a:solidFill>
                <a:latin typeface="Arial"/>
                <a:ea typeface="Arial"/>
                <a:cs typeface="Arial"/>
                <a:sym typeface="Arial"/>
              </a:rPr>
              <a:t>Normais</a:t>
            </a:r>
            <a:endParaRPr/>
          </a:p>
        </p:txBody>
      </p:sp>
      <p:sp>
        <p:nvSpPr>
          <p:cNvPr id="362" name="Google Shape;362;p40"/>
          <p:cNvSpPr/>
          <p:nvPr/>
        </p:nvSpPr>
        <p:spPr>
          <a:xfrm>
            <a:off x="5093541" y="5104221"/>
            <a:ext cx="2608955" cy="369332"/>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pt-BR" sz="1800">
                <a:solidFill>
                  <a:schemeClr val="dk1"/>
                </a:solidFill>
                <a:latin typeface="Arial"/>
                <a:ea typeface="Arial"/>
                <a:cs typeface="Arial"/>
                <a:sym typeface="Arial"/>
              </a:rPr>
              <a:t>Especularidade</a:t>
            </a:r>
            <a:endParaRPr sz="1800">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41"/>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Exemplo de Layout de G-buffer</a:t>
            </a:r>
            <a:endParaRPr/>
          </a:p>
        </p:txBody>
      </p:sp>
      <p:sp>
        <p:nvSpPr>
          <p:cNvPr id="368" name="Google Shape;368;p41"/>
          <p:cNvSpPr txBox="1"/>
          <p:nvPr>
            <p:ph idx="1" type="body"/>
          </p:nvPr>
        </p:nvSpPr>
        <p:spPr>
          <a:xfrm>
            <a:off x="221215" y="838985"/>
            <a:ext cx="875345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800"/>
              <a:buNone/>
            </a:pPr>
            <a:r>
              <a:rPr lang="pt-BR" sz="1800"/>
              <a:t>Pipeline de gráficos configurado para renderizar em quatro buffers de saída RGBA + profundidade (32 bits por pixel, por buffer)</a:t>
            </a:r>
            <a:endParaRPr/>
          </a:p>
          <a:p>
            <a:pPr indent="0" lvl="0" marL="0" rtl="0" algn="l">
              <a:spcBef>
                <a:spcPts val="1032"/>
              </a:spcBef>
              <a:spcAft>
                <a:spcPts val="0"/>
              </a:spcAft>
              <a:buClr>
                <a:schemeClr val="dk1"/>
              </a:buClr>
              <a:buSzPts val="1800"/>
              <a:buNone/>
            </a:pPr>
            <a:r>
              <a:t/>
            </a:r>
            <a:endParaRPr sz="1800"/>
          </a:p>
          <a:p>
            <a:pPr indent="0" lvl="0" marL="0" rtl="0" algn="l">
              <a:spcBef>
                <a:spcPts val="1032"/>
              </a:spcBef>
              <a:spcAft>
                <a:spcPts val="0"/>
              </a:spcAft>
              <a:buClr>
                <a:schemeClr val="dk1"/>
              </a:buClr>
              <a:buSzPts val="1800"/>
              <a:buNone/>
            </a:pPr>
            <a:r>
              <a:t/>
            </a:r>
            <a:endParaRPr sz="1800"/>
          </a:p>
          <a:p>
            <a:pPr indent="0" lvl="0" marL="0" rtl="0" algn="l">
              <a:spcBef>
                <a:spcPts val="1032"/>
              </a:spcBef>
              <a:spcAft>
                <a:spcPts val="0"/>
              </a:spcAft>
              <a:buClr>
                <a:schemeClr val="dk1"/>
              </a:buClr>
              <a:buSzPts val="1800"/>
              <a:buNone/>
            </a:pPr>
            <a:r>
              <a:t/>
            </a:r>
            <a:endParaRPr sz="1800"/>
          </a:p>
          <a:p>
            <a:pPr indent="0" lvl="0" marL="0" rtl="0" algn="l">
              <a:spcBef>
                <a:spcPts val="1032"/>
              </a:spcBef>
              <a:spcAft>
                <a:spcPts val="0"/>
              </a:spcAft>
              <a:buClr>
                <a:schemeClr val="dk1"/>
              </a:buClr>
              <a:buSzPts val="1800"/>
              <a:buNone/>
            </a:pPr>
            <a:r>
              <a:t/>
            </a:r>
            <a:endParaRPr sz="1800"/>
          </a:p>
          <a:p>
            <a:pPr indent="0" lvl="0" marL="0" rtl="0" algn="l">
              <a:spcBef>
                <a:spcPts val="1032"/>
              </a:spcBef>
              <a:spcAft>
                <a:spcPts val="0"/>
              </a:spcAft>
              <a:buClr>
                <a:schemeClr val="dk1"/>
              </a:buClr>
              <a:buSzPts val="1800"/>
              <a:buNone/>
            </a:pPr>
            <a:r>
              <a:t/>
            </a:r>
            <a:endParaRPr sz="1800"/>
          </a:p>
          <a:p>
            <a:pPr indent="0" lvl="0" marL="0" rtl="0" algn="l">
              <a:spcBef>
                <a:spcPts val="1032"/>
              </a:spcBef>
              <a:spcAft>
                <a:spcPts val="0"/>
              </a:spcAft>
              <a:buClr>
                <a:schemeClr val="dk1"/>
              </a:buClr>
              <a:buSzPts val="1800"/>
              <a:buNone/>
            </a:pPr>
            <a:r>
              <a:rPr lang="pt-BR" sz="1800"/>
              <a:t>Intuitivo considerar o G-buffer como um grande alvo de renderização com pixels "gordos"</a:t>
            </a:r>
            <a:endParaRPr/>
          </a:p>
          <a:p>
            <a:pPr indent="0" lvl="0" marL="0" rtl="0" algn="l">
              <a:spcBef>
                <a:spcPts val="1032"/>
              </a:spcBef>
              <a:spcAft>
                <a:spcPts val="0"/>
              </a:spcAft>
              <a:buClr>
                <a:schemeClr val="dk1"/>
              </a:buClr>
              <a:buSzPts val="1800"/>
              <a:buNone/>
            </a:pPr>
            <a:r>
              <a:rPr lang="pt-BR" sz="1800"/>
              <a:t>No exemplo acima: 32 x 5 = 160 bits = 20 bytes por pixel</a:t>
            </a:r>
            <a:endParaRPr/>
          </a:p>
          <a:p>
            <a:pPr indent="0" lvl="0" marL="0" rtl="0" algn="l">
              <a:spcBef>
                <a:spcPts val="1032"/>
              </a:spcBef>
              <a:spcAft>
                <a:spcPts val="0"/>
              </a:spcAft>
              <a:buClr>
                <a:schemeClr val="dk1"/>
              </a:buClr>
              <a:buSzPts val="1800"/>
              <a:buNone/>
            </a:pPr>
            <a:r>
              <a:rPr lang="pt-BR" sz="1800"/>
              <a:t>96-160 bits por pixel é comum em jogos</a:t>
            </a:r>
            <a:endParaRPr/>
          </a:p>
        </p:txBody>
      </p:sp>
      <p:sp>
        <p:nvSpPr>
          <p:cNvPr id="369" name="Google Shape;369;p41"/>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48image35024672" id="370" name="Google Shape;370;p41"/>
          <p:cNvPicPr preferRelativeResize="0"/>
          <p:nvPr/>
        </p:nvPicPr>
        <p:blipFill rotWithShape="1">
          <a:blip r:embed="rId3">
            <a:alphaModFix/>
          </a:blip>
          <a:srcRect b="0" l="0" r="0" t="0"/>
          <a:stretch/>
        </p:blipFill>
        <p:spPr>
          <a:xfrm>
            <a:off x="701882" y="1479768"/>
            <a:ext cx="7740236" cy="2028935"/>
          </a:xfrm>
          <a:prstGeom prst="rect">
            <a:avLst/>
          </a:prstGeom>
          <a:noFill/>
          <a:ln>
            <a:noFill/>
          </a:ln>
        </p:spPr>
      </p:pic>
      <p:sp>
        <p:nvSpPr>
          <p:cNvPr id="371" name="Google Shape;371;p41"/>
          <p:cNvSpPr/>
          <p:nvPr/>
        </p:nvSpPr>
        <p:spPr>
          <a:xfrm>
            <a:off x="3018078" y="5390585"/>
            <a:ext cx="5494326" cy="276999"/>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r>
              <a:rPr lang="pt-BR" sz="1200">
                <a:solidFill>
                  <a:schemeClr val="dk1"/>
                </a:solidFill>
                <a:latin typeface="Open Sans"/>
                <a:ea typeface="Open Sans"/>
                <a:cs typeface="Open Sans"/>
                <a:sym typeface="Open Sans"/>
              </a:rPr>
              <a:t>fonte: W. Engel, “Light-Prepass Renderer Mark III” SIGGRAPH 2009 Talks </a:t>
            </a:r>
            <a:endParaRPr sz="1200">
              <a:solidFill>
                <a:schemeClr val="dk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42"/>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Layout de um G-buffer com compressão</a:t>
            </a:r>
            <a:endParaRPr/>
          </a:p>
        </p:txBody>
      </p:sp>
      <p:sp>
        <p:nvSpPr>
          <p:cNvPr id="377" name="Google Shape;377;p42"/>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rPr lang="pt-BR"/>
              <a:t>Layout do G-buffer em Destiny da Bungie (2014) </a:t>
            </a:r>
            <a:endParaRPr/>
          </a:p>
          <a:p>
            <a:pPr indent="0" lvl="0" marL="0" rtl="0" algn="l">
              <a:spcBef>
                <a:spcPts val="400"/>
              </a:spcBef>
              <a:spcAft>
                <a:spcPts val="0"/>
              </a:spcAft>
              <a:buClr>
                <a:schemeClr val="dk1"/>
              </a:buClr>
              <a:buSzPts val="2000"/>
              <a:buFont typeface="Verdana"/>
              <a:buNone/>
            </a:pPr>
            <a:r>
              <a:t/>
            </a:r>
            <a:endParaRPr/>
          </a:p>
        </p:txBody>
      </p:sp>
      <p:sp>
        <p:nvSpPr>
          <p:cNvPr id="378" name="Google Shape;378;p42"/>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49image34620640" id="379" name="Google Shape;379;p42"/>
          <p:cNvPicPr preferRelativeResize="0"/>
          <p:nvPr/>
        </p:nvPicPr>
        <p:blipFill rotWithShape="1">
          <a:blip r:embed="rId3">
            <a:alphaModFix/>
          </a:blip>
          <a:srcRect b="0" l="0" r="0" t="0"/>
          <a:stretch/>
        </p:blipFill>
        <p:spPr>
          <a:xfrm>
            <a:off x="475013" y="1286932"/>
            <a:ext cx="8106383" cy="1270000"/>
          </a:xfrm>
          <a:prstGeom prst="rect">
            <a:avLst/>
          </a:prstGeom>
          <a:noFill/>
          <a:ln>
            <a:noFill/>
          </a:ln>
        </p:spPr>
      </p:pic>
      <p:sp>
        <p:nvSpPr>
          <p:cNvPr id="380" name="Google Shape;380;p42"/>
          <p:cNvSpPr/>
          <p:nvPr/>
        </p:nvSpPr>
        <p:spPr>
          <a:xfrm>
            <a:off x="475013" y="2766262"/>
            <a:ext cx="6755520" cy="1477328"/>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As informações materiais são compactadas de forma indireta</a:t>
            </a:r>
            <a:endParaRPr/>
          </a:p>
          <a:p>
            <a:pPr indent="0" lvl="0" marL="0" marR="0" rtl="0" algn="l">
              <a:spcBef>
                <a:spcPts val="0"/>
              </a:spcBef>
              <a:spcAft>
                <a:spcPts val="0"/>
              </a:spcAft>
              <a:buNone/>
            </a:pPr>
            <a:r>
              <a:rPr lang="pt-BR" sz="1800">
                <a:solidFill>
                  <a:schemeClr val="dk1"/>
                </a:solidFill>
                <a:latin typeface="Arial"/>
                <a:ea typeface="Arial"/>
                <a:cs typeface="Arial"/>
                <a:sym typeface="Arial"/>
              </a:rPr>
              <a:t>- Armazene a ID do material no G-buffer</a:t>
            </a:r>
            <a:endParaRPr/>
          </a:p>
          <a:p>
            <a:pPr indent="0" lvl="0" marL="0" marR="0" rtl="0" algn="l">
              <a:spcBef>
                <a:spcPts val="0"/>
              </a:spcBef>
              <a:spcAft>
                <a:spcPts val="0"/>
              </a:spcAft>
              <a:buNone/>
            </a:pPr>
            <a:r>
              <a:rPr lang="pt-BR" sz="1800">
                <a:solidFill>
                  <a:schemeClr val="dk1"/>
                </a:solidFill>
                <a:latin typeface="Arial"/>
                <a:ea typeface="Arial"/>
                <a:cs typeface="Arial"/>
                <a:sym typeface="Arial"/>
              </a:rPr>
              <a:t>- Parâmetros de material diferentes de albedo</a:t>
            </a:r>
            <a:br>
              <a:rPr lang="pt-BR" sz="1800">
                <a:solidFill>
                  <a:schemeClr val="dk1"/>
                </a:solidFill>
                <a:latin typeface="Arial"/>
                <a:ea typeface="Arial"/>
                <a:cs typeface="Arial"/>
                <a:sym typeface="Arial"/>
              </a:rPr>
            </a:br>
            <a:r>
              <a:rPr lang="pt-BR" sz="1800">
                <a:solidFill>
                  <a:schemeClr val="dk1"/>
                </a:solidFill>
                <a:latin typeface="Arial"/>
                <a:ea typeface="Arial"/>
                <a:cs typeface="Arial"/>
                <a:sym typeface="Arial"/>
              </a:rPr>
              <a:t>(forma especular / rugosidade / cor) </a:t>
            </a:r>
            <a:br>
              <a:rPr lang="pt-BR" sz="1800">
                <a:solidFill>
                  <a:schemeClr val="dk1"/>
                </a:solidFill>
                <a:latin typeface="Arial"/>
                <a:ea typeface="Arial"/>
                <a:cs typeface="Arial"/>
                <a:sym typeface="Arial"/>
              </a:rPr>
            </a:br>
            <a:r>
              <a:rPr lang="pt-BR" sz="1800">
                <a:solidFill>
                  <a:schemeClr val="dk1"/>
                </a:solidFill>
                <a:latin typeface="Arial"/>
                <a:ea typeface="Arial"/>
                <a:cs typeface="Arial"/>
                <a:sym typeface="Arial"/>
              </a:rPr>
              <a:t>armazenados na tabela indexada por ID de material</a:t>
            </a:r>
            <a:endParaRPr/>
          </a:p>
        </p:txBody>
      </p:sp>
      <p:pic>
        <p:nvPicPr>
          <p:cNvPr descr="page49image52136128" id="381" name="Google Shape;381;p42"/>
          <p:cNvPicPr preferRelativeResize="0"/>
          <p:nvPr/>
        </p:nvPicPr>
        <p:blipFill rotWithShape="1">
          <a:blip r:embed="rId4">
            <a:alphaModFix/>
          </a:blip>
          <a:srcRect b="0" l="0" r="0" t="0"/>
          <a:stretch/>
        </p:blipFill>
        <p:spPr>
          <a:xfrm>
            <a:off x="5926335" y="3158069"/>
            <a:ext cx="2054955" cy="2010857"/>
          </a:xfrm>
          <a:prstGeom prst="rect">
            <a:avLst/>
          </a:prstGeom>
          <a:noFill/>
          <a:ln>
            <a:noFill/>
          </a:ln>
        </p:spPr>
      </p:pic>
      <p:sp>
        <p:nvSpPr>
          <p:cNvPr id="382" name="Google Shape;382;p42"/>
          <p:cNvSpPr/>
          <p:nvPr/>
        </p:nvSpPr>
        <p:spPr>
          <a:xfrm>
            <a:off x="5277159" y="5193133"/>
            <a:ext cx="3235245"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400">
                <a:solidFill>
                  <a:schemeClr val="dk1"/>
                </a:solidFill>
                <a:latin typeface="Arial"/>
                <a:ea typeface="Arial"/>
                <a:cs typeface="Arial"/>
                <a:sym typeface="Arial"/>
              </a:rPr>
              <a:t>Exemplo de visualização de ID de material</a:t>
            </a:r>
            <a:endParaRPr/>
          </a:p>
        </p:txBody>
      </p:sp>
      <p:sp>
        <p:nvSpPr>
          <p:cNvPr id="383" name="Google Shape;383;p42"/>
          <p:cNvSpPr/>
          <p:nvPr/>
        </p:nvSpPr>
        <p:spPr>
          <a:xfrm>
            <a:off x="8530597" y="1603399"/>
            <a:ext cx="543097" cy="92333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1" lang="pt-BR" sz="1800">
                <a:solidFill>
                  <a:schemeClr val="dk1"/>
                </a:solidFill>
                <a:latin typeface="Open Sans"/>
                <a:ea typeface="Open Sans"/>
                <a:cs typeface="Open Sans"/>
                <a:sym typeface="Open Sans"/>
              </a:rPr>
              <a:t>RT0</a:t>
            </a:r>
            <a:endParaRPr/>
          </a:p>
          <a:p>
            <a:pPr indent="0" lvl="0" marL="0" marR="0" rtl="0" algn="l">
              <a:spcBef>
                <a:spcPts val="0"/>
              </a:spcBef>
              <a:spcAft>
                <a:spcPts val="0"/>
              </a:spcAft>
              <a:buNone/>
            </a:pPr>
            <a:r>
              <a:rPr b="1" lang="pt-BR" sz="1800">
                <a:solidFill>
                  <a:schemeClr val="dk1"/>
                </a:solidFill>
                <a:latin typeface="Open Sans"/>
                <a:ea typeface="Open Sans"/>
                <a:cs typeface="Open Sans"/>
                <a:sym typeface="Open Sans"/>
              </a:rPr>
              <a:t>RT1</a:t>
            </a:r>
            <a:endParaRPr/>
          </a:p>
          <a:p>
            <a:pPr indent="0" lvl="0" marL="0" marR="0" rtl="0" algn="l">
              <a:spcBef>
                <a:spcPts val="0"/>
              </a:spcBef>
              <a:spcAft>
                <a:spcPts val="0"/>
              </a:spcAft>
              <a:buNone/>
            </a:pPr>
            <a:r>
              <a:rPr b="1" lang="pt-BR" sz="1800">
                <a:solidFill>
                  <a:schemeClr val="dk1"/>
                </a:solidFill>
                <a:latin typeface="Open Sans"/>
                <a:ea typeface="Open Sans"/>
                <a:cs typeface="Open Sans"/>
                <a:sym typeface="Open Sans"/>
              </a:rPr>
              <a:t>DS </a:t>
            </a:r>
            <a:endParaRPr sz="1800">
              <a:solidFill>
                <a:schemeClr val="dk1"/>
              </a:solidFill>
              <a:latin typeface="Arial"/>
              <a:ea typeface="Arial"/>
              <a:cs typeface="Arial"/>
              <a:sym typeface="Arial"/>
            </a:endParaRPr>
          </a:p>
        </p:txBody>
      </p:sp>
      <p:sp>
        <p:nvSpPr>
          <p:cNvPr id="384" name="Google Shape;384;p42"/>
          <p:cNvSpPr/>
          <p:nvPr/>
        </p:nvSpPr>
        <p:spPr>
          <a:xfrm>
            <a:off x="390548" y="5453390"/>
            <a:ext cx="4572000"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100">
                <a:solidFill>
                  <a:schemeClr val="dk1"/>
                </a:solidFill>
                <a:latin typeface="Arial"/>
                <a:ea typeface="Arial"/>
                <a:cs typeface="Arial"/>
                <a:sym typeface="Arial"/>
              </a:rPr>
              <a:t>Fonte: N Tatarchuk: SIGGRAPH 2014 Courses, Matt Hoffman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 name="Shape 48"/>
        <p:cNvGrpSpPr/>
        <p:nvPr/>
      </p:nvGrpSpPr>
      <p:grpSpPr>
        <a:xfrm>
          <a:off x="0" y="0"/>
          <a:ext cx="0" cy="0"/>
          <a:chOff x="0" y="0"/>
          <a:chExt cx="0" cy="0"/>
        </a:xfrm>
      </p:grpSpPr>
      <p:pic>
        <p:nvPicPr>
          <p:cNvPr id="49" name="Google Shape;49;p7"/>
          <p:cNvPicPr preferRelativeResize="0"/>
          <p:nvPr/>
        </p:nvPicPr>
        <p:blipFill rotWithShape="1">
          <a:blip r:embed="rId3">
            <a:alphaModFix/>
          </a:blip>
          <a:srcRect b="3996" l="0" r="0" t="0"/>
          <a:stretch/>
        </p:blipFill>
        <p:spPr>
          <a:xfrm>
            <a:off x="517043" y="725653"/>
            <a:ext cx="7954265" cy="4904585"/>
          </a:xfrm>
          <a:prstGeom prst="rect">
            <a:avLst/>
          </a:prstGeom>
          <a:noFill/>
          <a:ln>
            <a:noFill/>
          </a:ln>
        </p:spPr>
      </p:pic>
      <p:sp>
        <p:nvSpPr>
          <p:cNvPr id="50" name="Google Shape;50;p7"/>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Revisão:</a:t>
            </a:r>
            <a:r>
              <a:rPr lang="pt-BR" sz="2400"/>
              <a:t> quanta luz é refletida de P através do P</a:t>
            </a:r>
            <a:r>
              <a:rPr baseline="-25000" lang="pt-BR" sz="2400"/>
              <a:t>0</a:t>
            </a:r>
            <a:endParaRPr baseline="-25000"/>
          </a:p>
        </p:txBody>
      </p:sp>
      <p:sp>
        <p:nvSpPr>
          <p:cNvPr id="51" name="Google Shape;51;p7"/>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52" name="Google Shape;52;p7"/>
          <p:cNvPicPr preferRelativeResize="0"/>
          <p:nvPr/>
        </p:nvPicPr>
        <p:blipFill rotWithShape="1">
          <a:blip r:embed="rId4">
            <a:alphaModFix/>
          </a:blip>
          <a:srcRect b="0" l="0" r="0" t="0"/>
          <a:stretch/>
        </p:blipFill>
        <p:spPr>
          <a:xfrm>
            <a:off x="330840" y="917824"/>
            <a:ext cx="4212092" cy="1116458"/>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p43"/>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Algoritmo em dois passos</a:t>
            </a:r>
            <a:endParaRPr/>
          </a:p>
        </p:txBody>
      </p:sp>
      <p:sp>
        <p:nvSpPr>
          <p:cNvPr id="391" name="Google Shape;391;p43"/>
          <p:cNvSpPr txBox="1"/>
          <p:nvPr>
            <p:ph idx="1" type="body"/>
          </p:nvPr>
        </p:nvSpPr>
        <p:spPr>
          <a:xfrm>
            <a:off x="50306" y="838985"/>
            <a:ext cx="5673161" cy="44961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Verdana"/>
              <a:buNone/>
            </a:pPr>
            <a:r>
              <a:rPr lang="pt-BR" sz="1600"/>
              <a:t>Passo 1: Geração do G-buffer</a:t>
            </a:r>
            <a:endParaRPr/>
          </a:p>
          <a:p>
            <a:pPr indent="0" lvl="0" marL="0" rtl="0" algn="l">
              <a:spcBef>
                <a:spcPts val="320"/>
              </a:spcBef>
              <a:spcAft>
                <a:spcPts val="0"/>
              </a:spcAft>
              <a:buClr>
                <a:schemeClr val="dk1"/>
              </a:buClr>
              <a:buSzPts val="1600"/>
              <a:buFont typeface="Verdana"/>
              <a:buNone/>
            </a:pPr>
            <a:r>
              <a:rPr lang="pt-BR" sz="1600"/>
              <a:t>- Renderizar completa das geometrias da cena usando pipeline tradicional</a:t>
            </a:r>
            <a:endParaRPr/>
          </a:p>
          <a:p>
            <a:pPr indent="0" lvl="0" marL="0" rtl="0" algn="l">
              <a:spcBef>
                <a:spcPts val="320"/>
              </a:spcBef>
              <a:spcAft>
                <a:spcPts val="0"/>
              </a:spcAft>
              <a:buClr>
                <a:schemeClr val="dk1"/>
              </a:buClr>
              <a:buSzPts val="1600"/>
              <a:buFont typeface="Verdana"/>
              <a:buNone/>
            </a:pPr>
            <a:r>
              <a:rPr lang="pt-BR" sz="1600"/>
              <a:t>- Grava informações de geometria visível no G-buffer</a:t>
            </a:r>
            <a:endParaRPr/>
          </a:p>
          <a:p>
            <a:pPr indent="0" lvl="0" marL="0" rtl="0" algn="l">
              <a:spcBef>
                <a:spcPts val="160"/>
              </a:spcBef>
              <a:spcAft>
                <a:spcPts val="0"/>
              </a:spcAft>
              <a:buClr>
                <a:schemeClr val="dk1"/>
              </a:buClr>
              <a:buSzPts val="800"/>
              <a:buFont typeface="Verdana"/>
              <a:buNone/>
            </a:pPr>
            <a:r>
              <a:t/>
            </a:r>
            <a:endParaRPr sz="800">
              <a:solidFill>
                <a:srgbClr val="FF0000"/>
              </a:solidFill>
            </a:endParaRPr>
          </a:p>
          <a:p>
            <a:pPr indent="0" lvl="0" marL="0" rtl="0" algn="l">
              <a:spcBef>
                <a:spcPts val="320"/>
              </a:spcBef>
              <a:spcAft>
                <a:spcPts val="0"/>
              </a:spcAft>
              <a:buClr>
                <a:srgbClr val="FF0000"/>
              </a:buClr>
              <a:buSzPts val="1600"/>
              <a:buFont typeface="Verdana"/>
              <a:buNone/>
            </a:pPr>
            <a:r>
              <a:rPr lang="pt-BR" sz="1600">
                <a:solidFill>
                  <a:srgbClr val="FF0000"/>
                </a:solidFill>
              </a:rPr>
              <a:t>Depois de toda geometria processada</a:t>
            </a:r>
            <a:endParaRPr/>
          </a:p>
          <a:p>
            <a:pPr indent="0" lvl="0" marL="0" rtl="0" algn="l">
              <a:spcBef>
                <a:spcPts val="160"/>
              </a:spcBef>
              <a:spcAft>
                <a:spcPts val="0"/>
              </a:spcAft>
              <a:buClr>
                <a:schemeClr val="dk1"/>
              </a:buClr>
              <a:buSzPts val="800"/>
              <a:buFont typeface="Verdana"/>
              <a:buNone/>
            </a:pPr>
            <a:r>
              <a:t/>
            </a:r>
            <a:endParaRPr sz="800">
              <a:solidFill>
                <a:srgbClr val="FF0000"/>
              </a:solidFill>
            </a:endParaRPr>
          </a:p>
          <a:p>
            <a:pPr indent="0" lvl="0" marL="0" rtl="0" algn="l">
              <a:spcBef>
                <a:spcPts val="320"/>
              </a:spcBef>
              <a:spcAft>
                <a:spcPts val="0"/>
              </a:spcAft>
              <a:buClr>
                <a:schemeClr val="dk1"/>
              </a:buClr>
              <a:buSzPts val="1600"/>
              <a:buFont typeface="Verdana"/>
              <a:buNone/>
            </a:pPr>
            <a:r>
              <a:rPr lang="pt-BR" sz="1600"/>
              <a:t>Passo2: tonalização e iluminação</a:t>
            </a:r>
            <a:endParaRPr/>
          </a:p>
          <a:p>
            <a:pPr indent="0" lvl="0" marL="0" rtl="0" algn="l">
              <a:spcBef>
                <a:spcPts val="320"/>
              </a:spcBef>
              <a:spcAft>
                <a:spcPts val="0"/>
              </a:spcAft>
              <a:buClr>
                <a:schemeClr val="dk1"/>
              </a:buClr>
              <a:buSzPts val="1600"/>
              <a:buFont typeface="Verdana"/>
              <a:buNone/>
            </a:pPr>
            <a:r>
              <a:rPr lang="pt-BR" sz="1600"/>
              <a:t>Para cada amostra de G-buffer(x, y):</a:t>
            </a:r>
            <a:endParaRPr/>
          </a:p>
          <a:p>
            <a:pPr indent="0" lvl="0" marL="0" rtl="0" algn="l">
              <a:spcBef>
                <a:spcPts val="320"/>
              </a:spcBef>
              <a:spcAft>
                <a:spcPts val="0"/>
              </a:spcAft>
              <a:buClr>
                <a:schemeClr val="dk1"/>
              </a:buClr>
              <a:buSzPts val="1600"/>
              <a:buFont typeface="Verdana"/>
              <a:buNone/>
            </a:pPr>
            <a:r>
              <a:rPr lang="pt-BR" sz="1600"/>
              <a:t>- Ler dados do G-buffer para a amostra atual (x,y)</a:t>
            </a:r>
            <a:endParaRPr/>
          </a:p>
          <a:p>
            <a:pPr indent="0" lvl="0" marL="0" rtl="0" algn="l">
              <a:spcBef>
                <a:spcPts val="320"/>
              </a:spcBef>
              <a:spcAft>
                <a:spcPts val="0"/>
              </a:spcAft>
              <a:buClr>
                <a:schemeClr val="dk1"/>
              </a:buClr>
              <a:buSzPts val="1600"/>
              <a:buFont typeface="Verdana"/>
              <a:buNone/>
            </a:pPr>
            <a:r>
              <a:rPr lang="pt-BR" sz="1600"/>
              <a:t>- Calcule a tonalização acumulando a contribuição para a refletância de todas as luzes</a:t>
            </a:r>
            <a:endParaRPr/>
          </a:p>
          <a:p>
            <a:pPr indent="0" lvl="0" marL="0" rtl="0" algn="l">
              <a:spcBef>
                <a:spcPts val="320"/>
              </a:spcBef>
              <a:spcAft>
                <a:spcPts val="0"/>
              </a:spcAft>
              <a:buClr>
                <a:schemeClr val="dk1"/>
              </a:buClr>
              <a:buSzPts val="1600"/>
              <a:buFont typeface="Verdana"/>
              <a:buNone/>
            </a:pPr>
            <a:r>
              <a:rPr lang="pt-BR" sz="1600"/>
              <a:t>- Cor da superfície final para a amostra (x,y)</a:t>
            </a:r>
            <a:endParaRPr/>
          </a:p>
          <a:p>
            <a:pPr indent="0" lvl="0" marL="0" rtl="0" algn="l">
              <a:spcBef>
                <a:spcPts val="160"/>
              </a:spcBef>
              <a:spcAft>
                <a:spcPts val="0"/>
              </a:spcAft>
              <a:buClr>
                <a:schemeClr val="dk1"/>
              </a:buClr>
              <a:buSzPts val="800"/>
              <a:buFont typeface="Verdana"/>
              <a:buNone/>
            </a:pPr>
            <a:r>
              <a:t/>
            </a:r>
            <a:endParaRPr sz="800"/>
          </a:p>
          <a:p>
            <a:pPr indent="0" lvl="0" marL="0" rtl="0" algn="l">
              <a:spcBef>
                <a:spcPts val="320"/>
              </a:spcBef>
              <a:spcAft>
                <a:spcPts val="0"/>
              </a:spcAft>
              <a:buClr>
                <a:srgbClr val="FF0000"/>
              </a:buClr>
              <a:buSzPts val="1600"/>
              <a:buFont typeface="Verdana"/>
              <a:buNone/>
            </a:pPr>
            <a:r>
              <a:rPr lang="pt-BR" sz="1600">
                <a:solidFill>
                  <a:srgbClr val="FF0000"/>
                </a:solidFill>
              </a:rPr>
              <a:t>Os cálculos de tonalização e iluminação são "adiados" até que todo o processamento da geometria seja concluído ...</a:t>
            </a:r>
            <a:endParaRPr/>
          </a:p>
        </p:txBody>
      </p:sp>
      <p:sp>
        <p:nvSpPr>
          <p:cNvPr id="392" name="Google Shape;392;p43"/>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393" name="Google Shape;393;p43"/>
          <p:cNvPicPr preferRelativeResize="0"/>
          <p:nvPr/>
        </p:nvPicPr>
        <p:blipFill rotWithShape="1">
          <a:blip r:embed="rId3">
            <a:alphaModFix/>
          </a:blip>
          <a:srcRect b="0" l="0" r="0" t="0"/>
          <a:stretch/>
        </p:blipFill>
        <p:spPr>
          <a:xfrm>
            <a:off x="5662077" y="646588"/>
            <a:ext cx="2923117" cy="4680182"/>
          </a:xfrm>
          <a:prstGeom prst="rect">
            <a:avLst/>
          </a:prstGeom>
          <a:noFill/>
          <a:ln>
            <a:noFill/>
          </a:ln>
        </p:spPr>
      </p:pic>
      <p:sp>
        <p:nvSpPr>
          <p:cNvPr id="394" name="Google Shape;394;p43"/>
          <p:cNvSpPr/>
          <p:nvPr/>
        </p:nvSpPr>
        <p:spPr>
          <a:xfrm>
            <a:off x="6052091" y="240263"/>
            <a:ext cx="2143087"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entradas do G-buffer</a:t>
            </a:r>
            <a:endParaRPr/>
          </a:p>
        </p:txBody>
      </p:sp>
      <p:sp>
        <p:nvSpPr>
          <p:cNvPr id="395" name="Google Shape;395;p43"/>
          <p:cNvSpPr/>
          <p:nvPr/>
        </p:nvSpPr>
        <p:spPr>
          <a:xfrm>
            <a:off x="6403084" y="5248884"/>
            <a:ext cx="1441100" cy="369332"/>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800">
                <a:solidFill>
                  <a:schemeClr val="dk1"/>
                </a:solidFill>
                <a:latin typeface="Arial"/>
                <a:ea typeface="Arial"/>
                <a:cs typeface="Arial"/>
                <a:sym typeface="Arial"/>
              </a:rPr>
              <a:t>Imagem Final</a:t>
            </a:r>
            <a:endParaRPr/>
          </a:p>
        </p:txBody>
      </p:sp>
      <p:sp>
        <p:nvSpPr>
          <p:cNvPr id="396" name="Google Shape;396;p43"/>
          <p:cNvSpPr txBox="1"/>
          <p:nvPr/>
        </p:nvSpPr>
        <p:spPr>
          <a:xfrm>
            <a:off x="50306" y="5410729"/>
            <a:ext cx="4971527" cy="304272"/>
          </a:xfrm>
          <a:prstGeom prst="rect">
            <a:avLst/>
          </a:prstGeom>
          <a:noFill/>
          <a:ln>
            <a:noFill/>
          </a:ln>
        </p:spPr>
        <p:txBody>
          <a:bodyPr anchorCtr="0" anchor="t" bIns="45700" lIns="91425" spcFirstLastPara="1" rIns="91425" wrap="square" tIns="45700">
            <a:normAutofit/>
          </a:bodyPr>
          <a:lstStyle/>
          <a:p>
            <a:pPr indent="0" lvl="0" marL="0" marR="0" rtl="0" algn="r">
              <a:spcBef>
                <a:spcPts val="0"/>
              </a:spcBef>
              <a:spcAft>
                <a:spcPts val="0"/>
              </a:spcAft>
              <a:buClr>
                <a:schemeClr val="dk1"/>
              </a:buClr>
              <a:buSzPts val="1050"/>
              <a:buFont typeface="Verdana"/>
              <a:buNone/>
            </a:pPr>
            <a:r>
              <a:rPr b="0" lang="pt-BR" sz="1050">
                <a:solidFill>
                  <a:schemeClr val="dk1"/>
                </a:solidFill>
                <a:latin typeface="Verdana"/>
                <a:ea typeface="Verdana"/>
                <a:cs typeface="Verdana"/>
                <a:sym typeface="Verdana"/>
              </a:rPr>
              <a:t>créditos: J. Klint, “Deferred Rendering in Leadworks Engine” </a:t>
            </a:r>
            <a:endParaRPr b="0" sz="1050">
              <a:solidFill>
                <a:schemeClr val="dk1"/>
              </a:solidFill>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0" name="Shape 400"/>
        <p:cNvGrpSpPr/>
        <p:nvPr/>
      </p:nvGrpSpPr>
      <p:grpSpPr>
        <a:xfrm>
          <a:off x="0" y="0"/>
          <a:ext cx="0" cy="0"/>
          <a:chOff x="0" y="0"/>
          <a:chExt cx="0" cy="0"/>
        </a:xfrm>
      </p:grpSpPr>
      <p:sp>
        <p:nvSpPr>
          <p:cNvPr id="401" name="Google Shape;401;p44"/>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67"/>
              <a:buFont typeface="Verdana"/>
              <a:buNone/>
            </a:pPr>
            <a:r>
              <a:t/>
            </a:r>
            <a:endParaRPr/>
          </a:p>
        </p:txBody>
      </p:sp>
      <p:sp>
        <p:nvSpPr>
          <p:cNvPr id="402" name="Google Shape;402;p44"/>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rPr lang="pt-BR"/>
              <a:t>Por que o deferred shading é tão popular nos jogos modernos?</a:t>
            </a:r>
            <a:endParaRPr/>
          </a:p>
        </p:txBody>
      </p:sp>
      <p:sp>
        <p:nvSpPr>
          <p:cNvPr id="403" name="Google Shape;403;p44"/>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45"/>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Por que deferred shading</a:t>
            </a:r>
            <a:endParaRPr/>
          </a:p>
        </p:txBody>
      </p:sp>
      <p:sp>
        <p:nvSpPr>
          <p:cNvPr id="409" name="Google Shape;409;p45"/>
          <p:cNvSpPr txBox="1"/>
          <p:nvPr>
            <p:ph idx="1" type="body"/>
          </p:nvPr>
        </p:nvSpPr>
        <p:spPr>
          <a:xfrm>
            <a:off x="390548" y="838985"/>
            <a:ext cx="8428232"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rPr lang="pt-BR"/>
              <a:t>O shading consome muito processamento da GPU e no deferred shading apenas os fragmentos visíveis são processados</a:t>
            </a:r>
            <a:endParaRPr/>
          </a:p>
          <a:p>
            <a:pPr indent="0" lvl="0" marL="0" rtl="0" algn="l">
              <a:spcBef>
                <a:spcPts val="400"/>
              </a:spcBef>
              <a:spcAft>
                <a:spcPts val="0"/>
              </a:spcAft>
              <a:buClr>
                <a:schemeClr val="dk1"/>
              </a:buClr>
              <a:buSzPts val="2000"/>
              <a:buFont typeface="Verdana"/>
              <a:buNone/>
            </a:pPr>
            <a:r>
              <a:rPr lang="pt-BR"/>
              <a:t>- Exatamente um cálculo por amostra de tela é calculado, independentemente do número de triângulos na cena (quantidade mínima de trabalho + desempenho do shader é previsível)</a:t>
            </a:r>
            <a:endParaRPr/>
          </a:p>
          <a:p>
            <a:pPr indent="0" lvl="0" marL="0" rtl="0" algn="l">
              <a:spcBef>
                <a:spcPts val="400"/>
              </a:spcBef>
              <a:spcAft>
                <a:spcPts val="0"/>
              </a:spcAft>
              <a:buClr>
                <a:schemeClr val="dk1"/>
              </a:buClr>
              <a:buSzPts val="2000"/>
              <a:buFont typeface="Verdana"/>
              <a:buNone/>
            </a:pPr>
            <a:r>
              <a:t/>
            </a:r>
            <a:endParaRPr/>
          </a:p>
          <a:p>
            <a:pPr indent="0" lvl="0" marL="0" rtl="0" algn="l">
              <a:spcBef>
                <a:spcPts val="400"/>
              </a:spcBef>
              <a:spcAft>
                <a:spcPts val="0"/>
              </a:spcAft>
              <a:buClr>
                <a:schemeClr val="dk1"/>
              </a:buClr>
              <a:buSzPts val="2000"/>
              <a:buFont typeface="Verdana"/>
              <a:buNone/>
            </a:pPr>
            <a:r>
              <a:rPr lang="pt-BR"/>
              <a:t>Forward rendering faz o cálculo de triângulos pequenos de maneira ineficiente</a:t>
            </a:r>
            <a:endParaRPr/>
          </a:p>
          <a:p>
            <a:pPr indent="0" lvl="0" marL="0" rtl="0" algn="l">
              <a:spcBef>
                <a:spcPts val="400"/>
              </a:spcBef>
              <a:spcAft>
                <a:spcPts val="0"/>
              </a:spcAft>
              <a:buClr>
                <a:schemeClr val="dk1"/>
              </a:buClr>
              <a:buSzPts val="2000"/>
              <a:buFont typeface="Verdana"/>
              <a:buNone/>
            </a:pPr>
            <a:r>
              <a:t/>
            </a:r>
            <a:endParaRPr/>
          </a:p>
          <a:p>
            <a:pPr indent="0" lvl="0" marL="0" rtl="0" algn="l">
              <a:spcBef>
                <a:spcPts val="400"/>
              </a:spcBef>
              <a:spcAft>
                <a:spcPts val="0"/>
              </a:spcAft>
              <a:buClr>
                <a:schemeClr val="dk1"/>
              </a:buClr>
              <a:buSzPts val="2000"/>
              <a:buFont typeface="Verdana"/>
              <a:buNone/>
            </a:pPr>
            <a:r>
              <a:rPr lang="pt-BR"/>
              <a:t>Escalabilidade para ambientes com iluminações cada vez mais complexas</a:t>
            </a:r>
            <a:endParaRPr/>
          </a:p>
        </p:txBody>
      </p:sp>
      <p:sp>
        <p:nvSpPr>
          <p:cNvPr id="410" name="Google Shape;410;p45"/>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14" name="Shape 414"/>
        <p:cNvGrpSpPr/>
        <p:nvPr/>
      </p:nvGrpSpPr>
      <p:grpSpPr>
        <a:xfrm>
          <a:off x="0" y="0"/>
          <a:ext cx="0" cy="0"/>
          <a:chOff x="0" y="0"/>
          <a:chExt cx="0" cy="0"/>
        </a:xfrm>
      </p:grpSpPr>
      <p:sp>
        <p:nvSpPr>
          <p:cNvPr id="415" name="Google Shape;415;p46"/>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416" name="Google Shape;416;p46"/>
          <p:cNvPicPr preferRelativeResize="0"/>
          <p:nvPr/>
        </p:nvPicPr>
        <p:blipFill rotWithShape="1">
          <a:blip r:embed="rId3">
            <a:alphaModFix/>
          </a:blip>
          <a:srcRect b="0" l="0" r="0" t="0"/>
          <a:stretch/>
        </p:blipFill>
        <p:spPr>
          <a:xfrm>
            <a:off x="475013" y="148166"/>
            <a:ext cx="7432854" cy="545181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0" name="Shape 420"/>
        <p:cNvGrpSpPr/>
        <p:nvPr/>
      </p:nvGrpSpPr>
      <p:grpSpPr>
        <a:xfrm>
          <a:off x="0" y="0"/>
          <a:ext cx="0" cy="0"/>
          <a:chOff x="0" y="0"/>
          <a:chExt cx="0" cy="0"/>
        </a:xfrm>
      </p:grpSpPr>
      <p:sp>
        <p:nvSpPr>
          <p:cNvPr id="421" name="Google Shape;421;p47"/>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422" name="Google Shape;422;p47"/>
          <p:cNvPicPr preferRelativeResize="0"/>
          <p:nvPr/>
        </p:nvPicPr>
        <p:blipFill rotWithShape="1">
          <a:blip r:embed="rId3">
            <a:alphaModFix/>
          </a:blip>
          <a:srcRect b="0" l="0" r="0" t="0"/>
          <a:stretch/>
        </p:blipFill>
        <p:spPr>
          <a:xfrm>
            <a:off x="475013" y="166135"/>
            <a:ext cx="7433294" cy="538273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26" name="Shape 426"/>
        <p:cNvGrpSpPr/>
        <p:nvPr/>
      </p:nvGrpSpPr>
      <p:grpSpPr>
        <a:xfrm>
          <a:off x="0" y="0"/>
          <a:ext cx="0" cy="0"/>
          <a:chOff x="0" y="0"/>
          <a:chExt cx="0" cy="0"/>
        </a:xfrm>
      </p:grpSpPr>
      <p:sp>
        <p:nvSpPr>
          <p:cNvPr id="427" name="Google Shape;427;p48"/>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428" name="Google Shape;428;p48"/>
          <p:cNvPicPr preferRelativeResize="0"/>
          <p:nvPr/>
        </p:nvPicPr>
        <p:blipFill rotWithShape="1">
          <a:blip r:embed="rId3">
            <a:alphaModFix/>
          </a:blip>
          <a:srcRect b="0" l="0" r="0" t="0"/>
          <a:stretch/>
        </p:blipFill>
        <p:spPr>
          <a:xfrm>
            <a:off x="475013" y="207078"/>
            <a:ext cx="7450227" cy="535578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2" name="Shape 432"/>
        <p:cNvGrpSpPr/>
        <p:nvPr/>
      </p:nvGrpSpPr>
      <p:grpSpPr>
        <a:xfrm>
          <a:off x="0" y="0"/>
          <a:ext cx="0" cy="0"/>
          <a:chOff x="0" y="0"/>
          <a:chExt cx="0" cy="0"/>
        </a:xfrm>
      </p:grpSpPr>
      <p:sp>
        <p:nvSpPr>
          <p:cNvPr id="433" name="Google Shape;433;p49"/>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Fontes:</a:t>
            </a:r>
            <a:endParaRPr/>
          </a:p>
        </p:txBody>
      </p:sp>
      <p:sp>
        <p:nvSpPr>
          <p:cNvPr id="434" name="Google Shape;434;p49"/>
          <p:cNvSpPr txBox="1"/>
          <p:nvPr>
            <p:ph idx="1" type="body"/>
          </p:nvPr>
        </p:nvSpPr>
        <p:spPr>
          <a:xfrm>
            <a:off x="390548" y="838985"/>
            <a:ext cx="8248791"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000"/>
              <a:buFont typeface="Verdana"/>
              <a:buNone/>
            </a:pPr>
            <a:r>
              <a:rPr lang="pt-BR"/>
              <a:t>Esse curso é baseado no curso de Berkeley CS184 e Stanford CS248. Qualquer semelhança não é mera coincidência.</a:t>
            </a:r>
            <a:endParaRPr/>
          </a:p>
          <a:p>
            <a:pPr indent="0" lvl="0" marL="0" rtl="0" algn="l">
              <a:spcBef>
                <a:spcPts val="400"/>
              </a:spcBef>
              <a:spcAft>
                <a:spcPts val="0"/>
              </a:spcAft>
              <a:buClr>
                <a:schemeClr val="dk1"/>
              </a:buClr>
              <a:buSzPts val="2000"/>
              <a:buFont typeface="Verdana"/>
              <a:buNone/>
            </a:pPr>
            <a:r>
              <a:t/>
            </a:r>
            <a:endParaRPr/>
          </a:p>
          <a:p>
            <a:pPr indent="0" lvl="0" marL="0" rtl="0" algn="l">
              <a:spcBef>
                <a:spcPts val="400"/>
              </a:spcBef>
              <a:spcAft>
                <a:spcPts val="0"/>
              </a:spcAft>
              <a:buClr>
                <a:schemeClr val="dk1"/>
              </a:buClr>
              <a:buSzPts val="2000"/>
              <a:buFont typeface="Verdana"/>
              <a:buNone/>
            </a:pPr>
            <a:r>
              <a:rPr lang="pt-BR"/>
              <a:t>Assim, já agradeço a todos pelos materiais encontrados na internet: Pat Hanrahan, Ren Ng, Kayvon Fatahalian, Keenan Crane, Mark Pauly, Steve Marschner, Kayvon Fatahalian, dentre outros.</a:t>
            </a:r>
            <a:endParaRPr/>
          </a:p>
          <a:p>
            <a:pPr indent="0" lvl="0" marL="0" rtl="0" algn="l">
              <a:spcBef>
                <a:spcPts val="400"/>
              </a:spcBef>
              <a:spcAft>
                <a:spcPts val="0"/>
              </a:spcAft>
              <a:buClr>
                <a:schemeClr val="dk1"/>
              </a:buClr>
              <a:buSzPts val="2000"/>
              <a:buFont typeface="Verdana"/>
              <a:buNone/>
            </a:pPr>
            <a:r>
              <a:t/>
            </a:r>
            <a:endParaRPr/>
          </a:p>
        </p:txBody>
      </p:sp>
      <p:sp>
        <p:nvSpPr>
          <p:cNvPr id="435" name="Google Shape;435;p49"/>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436" name="Google Shape;436;p49"/>
          <p:cNvPicPr preferRelativeResize="0"/>
          <p:nvPr/>
        </p:nvPicPr>
        <p:blipFill rotWithShape="1">
          <a:blip r:embed="rId3">
            <a:alphaModFix/>
          </a:blip>
          <a:srcRect b="0" l="0" r="0" t="0"/>
          <a:stretch/>
        </p:blipFill>
        <p:spPr>
          <a:xfrm>
            <a:off x="504661" y="3636640"/>
            <a:ext cx="3289300" cy="787400"/>
          </a:xfrm>
          <a:prstGeom prst="rect">
            <a:avLst/>
          </a:prstGeom>
          <a:noFill/>
          <a:ln>
            <a:noFill/>
          </a:ln>
        </p:spPr>
      </p:pic>
      <p:pic>
        <p:nvPicPr>
          <p:cNvPr id="437" name="Google Shape;437;p49"/>
          <p:cNvPicPr preferRelativeResize="0"/>
          <p:nvPr/>
        </p:nvPicPr>
        <p:blipFill rotWithShape="1">
          <a:blip r:embed="rId4">
            <a:alphaModFix/>
          </a:blip>
          <a:srcRect b="0" l="0" r="0" t="0"/>
          <a:stretch/>
        </p:blipFill>
        <p:spPr>
          <a:xfrm>
            <a:off x="4572000" y="3570651"/>
            <a:ext cx="3727031" cy="78740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50"/>
          <p:cNvSpPr txBox="1"/>
          <p:nvPr>
            <p:ph idx="1" type="body"/>
          </p:nvPr>
        </p:nvSpPr>
        <p:spPr>
          <a:xfrm>
            <a:off x="966787" y="2262188"/>
            <a:ext cx="7343775" cy="595313"/>
          </a:xfrm>
          <a:prstGeom prst="rect">
            <a:avLst/>
          </a:prstGeom>
          <a:noFill/>
          <a:ln>
            <a:noFill/>
          </a:ln>
        </p:spPr>
        <p:txBody>
          <a:bodyPr anchorCtr="0" anchor="t" bIns="45700" lIns="91425" spcFirstLastPara="1" rIns="91425" wrap="square" tIns="45700">
            <a:normAutofit/>
          </a:bodyPr>
          <a:lstStyle/>
          <a:p>
            <a:pPr indent="0" lvl="0" marL="0" rtl="0" algn="ctr">
              <a:spcBef>
                <a:spcPts val="0"/>
              </a:spcBef>
              <a:spcAft>
                <a:spcPts val="0"/>
              </a:spcAft>
              <a:buClr>
                <a:schemeClr val="lt1"/>
              </a:buClr>
              <a:buSzPts val="3000"/>
              <a:buFont typeface="Verdana"/>
              <a:buNone/>
            </a:pPr>
            <a:r>
              <a:rPr lang="pt-BR"/>
              <a:t>Computação Gráfica</a:t>
            </a:r>
            <a:endParaRPr/>
          </a:p>
        </p:txBody>
      </p:sp>
      <p:sp>
        <p:nvSpPr>
          <p:cNvPr id="443" name="Google Shape;443;p50"/>
          <p:cNvSpPr txBox="1"/>
          <p:nvPr>
            <p:ph idx="2" type="body"/>
          </p:nvPr>
        </p:nvSpPr>
        <p:spPr>
          <a:xfrm>
            <a:off x="1567655" y="2857501"/>
            <a:ext cx="6119813" cy="1043213"/>
          </a:xfrm>
          <a:prstGeom prst="rect">
            <a:avLst/>
          </a:prstGeom>
          <a:noFill/>
          <a:ln>
            <a:noFill/>
          </a:ln>
        </p:spPr>
        <p:txBody>
          <a:bodyPr anchorCtr="0" anchor="t" bIns="45700" lIns="91425" spcFirstLastPara="1" rIns="91425" wrap="square" tIns="45700">
            <a:noAutofit/>
          </a:bodyPr>
          <a:lstStyle/>
          <a:p>
            <a:pPr indent="0" lvl="0" marL="0" rtl="0" algn="ctr">
              <a:spcBef>
                <a:spcPts val="0"/>
              </a:spcBef>
              <a:spcAft>
                <a:spcPts val="0"/>
              </a:spcAft>
              <a:buClr>
                <a:schemeClr val="lt1"/>
              </a:buClr>
              <a:buSzPts val="2333"/>
              <a:buFont typeface="Verdana"/>
              <a:buNone/>
            </a:pPr>
            <a:r>
              <a:rPr lang="pt-BR" sz="2333"/>
              <a:t>Luciano Pereira Soares</a:t>
            </a:r>
            <a:endParaRPr/>
          </a:p>
          <a:p>
            <a:pPr indent="0" lvl="0" marL="0" rtl="0" algn="ctr">
              <a:spcBef>
                <a:spcPts val="467"/>
              </a:spcBef>
              <a:spcAft>
                <a:spcPts val="0"/>
              </a:spcAft>
              <a:buClr>
                <a:schemeClr val="lt1"/>
              </a:buClr>
              <a:buSzPts val="2333"/>
              <a:buFont typeface="Verdana"/>
              <a:buNone/>
            </a:pPr>
            <a:r>
              <a:rPr lang="pt-BR" sz="2333"/>
              <a:t>&lt;lpsoares@insper.edu.br&gt;</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 name="Shape 56"/>
        <p:cNvGrpSpPr/>
        <p:nvPr/>
      </p:nvGrpSpPr>
      <p:grpSpPr>
        <a:xfrm>
          <a:off x="0" y="0"/>
          <a:ext cx="0" cy="0"/>
          <a:chOff x="0" y="0"/>
          <a:chExt cx="0" cy="0"/>
        </a:xfrm>
      </p:grpSpPr>
      <p:pic>
        <p:nvPicPr>
          <p:cNvPr id="57" name="Google Shape;57;p8"/>
          <p:cNvPicPr preferRelativeResize="0"/>
          <p:nvPr/>
        </p:nvPicPr>
        <p:blipFill rotWithShape="1">
          <a:blip r:embed="rId3">
            <a:alphaModFix/>
          </a:blip>
          <a:srcRect b="0" l="0" r="0" t="0"/>
          <a:stretch/>
        </p:blipFill>
        <p:spPr>
          <a:xfrm>
            <a:off x="320564" y="261371"/>
            <a:ext cx="8140912" cy="5354986"/>
          </a:xfrm>
          <a:prstGeom prst="rect">
            <a:avLst/>
          </a:prstGeom>
          <a:noFill/>
          <a:ln>
            <a:noFill/>
          </a:ln>
        </p:spPr>
      </p:pic>
      <p:pic>
        <p:nvPicPr>
          <p:cNvPr id="58" name="Google Shape;58;p8"/>
          <p:cNvPicPr preferRelativeResize="0"/>
          <p:nvPr/>
        </p:nvPicPr>
        <p:blipFill rotWithShape="1">
          <a:blip r:embed="rId4">
            <a:alphaModFix/>
          </a:blip>
          <a:srcRect b="0" l="0" r="0" t="0"/>
          <a:stretch/>
        </p:blipFill>
        <p:spPr>
          <a:xfrm>
            <a:off x="191765" y="595655"/>
            <a:ext cx="4380235" cy="642660"/>
          </a:xfrm>
          <a:prstGeom prst="rect">
            <a:avLst/>
          </a:prstGeom>
          <a:noFill/>
          <a:ln>
            <a:noFill/>
          </a:ln>
        </p:spPr>
      </p:pic>
      <p:sp>
        <p:nvSpPr>
          <p:cNvPr id="59" name="Google Shape;59;p8"/>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Visibilidade</a:t>
            </a:r>
            <a:endParaRPr/>
          </a:p>
        </p:txBody>
      </p:sp>
      <p:sp>
        <p:nvSpPr>
          <p:cNvPr id="60" name="Google Shape;60;p8"/>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
        <p:nvSpPr>
          <p:cNvPr id="61" name="Google Shape;61;p8"/>
          <p:cNvSpPr txBox="1"/>
          <p:nvPr>
            <p:ph idx="1" type="body"/>
          </p:nvPr>
        </p:nvSpPr>
        <p:spPr>
          <a:xfrm>
            <a:off x="291157" y="1347141"/>
            <a:ext cx="4380235" cy="1022433"/>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600"/>
              <a:buFont typeface="Verdana"/>
              <a:buNone/>
            </a:pPr>
            <a:r>
              <a:rPr lang="pt-BR" sz="1600"/>
              <a:t>termo de visibilidade:</a:t>
            </a:r>
            <a:endParaRPr/>
          </a:p>
          <a:p>
            <a:pPr indent="0" lvl="0" marL="0" rtl="0" algn="l">
              <a:spcBef>
                <a:spcPts val="320"/>
              </a:spcBef>
              <a:spcAft>
                <a:spcPts val="0"/>
              </a:spcAft>
              <a:buClr>
                <a:schemeClr val="dk1"/>
              </a:buClr>
              <a:buSzPts val="1600"/>
              <a:buFont typeface="Verdana"/>
              <a:buNone/>
            </a:pPr>
            <a:r>
              <a:rPr lang="pt-BR" sz="1600"/>
              <a:t>		1, se p é visível de L</a:t>
            </a:r>
            <a:r>
              <a:rPr baseline="-25000" lang="pt-BR" sz="1600"/>
              <a:t>i</a:t>
            </a:r>
            <a:endParaRPr/>
          </a:p>
          <a:p>
            <a:pPr indent="0" lvl="0" marL="0" rtl="0" algn="l">
              <a:spcBef>
                <a:spcPts val="320"/>
              </a:spcBef>
              <a:spcAft>
                <a:spcPts val="0"/>
              </a:spcAft>
              <a:buClr>
                <a:schemeClr val="dk1"/>
              </a:buClr>
              <a:buSzPts val="1600"/>
              <a:buFont typeface="Verdana"/>
              <a:buNone/>
            </a:pPr>
            <a:r>
              <a:rPr lang="pt-BR" sz="1600"/>
              <a:t>		0, caso contrário</a:t>
            </a:r>
            <a:endParaRPr/>
          </a:p>
        </p:txBody>
      </p:sp>
      <p:pic>
        <p:nvPicPr>
          <p:cNvPr id="62" name="Google Shape;62;p8"/>
          <p:cNvPicPr preferRelativeResize="0"/>
          <p:nvPr/>
        </p:nvPicPr>
        <p:blipFill rotWithShape="1">
          <a:blip r:embed="rId5">
            <a:alphaModFix/>
          </a:blip>
          <a:srcRect b="0" l="0" r="0" t="0"/>
          <a:stretch/>
        </p:blipFill>
        <p:spPr>
          <a:xfrm>
            <a:off x="817135" y="1687316"/>
            <a:ext cx="1067900" cy="554753"/>
          </a:xfrm>
          <a:prstGeom prst="rect">
            <a:avLst/>
          </a:prstGeom>
          <a:noFill/>
          <a:ln>
            <a:noFill/>
          </a:ln>
        </p:spPr>
      </p:pic>
      <p:cxnSp>
        <p:nvCxnSpPr>
          <p:cNvPr id="63" name="Google Shape;63;p8"/>
          <p:cNvCxnSpPr/>
          <p:nvPr/>
        </p:nvCxnSpPr>
        <p:spPr>
          <a:xfrm flipH="1" rot="10800000">
            <a:off x="2723324" y="1053257"/>
            <a:ext cx="600900" cy="473700"/>
          </a:xfrm>
          <a:prstGeom prst="curvedConnector2">
            <a:avLst/>
          </a:prstGeom>
          <a:noFill/>
          <a:ln cap="flat" cmpd="sng" w="19050">
            <a:solidFill>
              <a:srgbClr val="FF0000"/>
            </a:solidFill>
            <a:prstDash val="solid"/>
            <a:round/>
            <a:headEnd len="sm" w="sm"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 name="Shape 67"/>
        <p:cNvGrpSpPr/>
        <p:nvPr/>
      </p:nvGrpSpPr>
      <p:grpSpPr>
        <a:xfrm>
          <a:off x="0" y="0"/>
          <a:ext cx="0" cy="0"/>
          <a:chOff x="0" y="0"/>
          <a:chExt cx="0" cy="0"/>
        </a:xfrm>
      </p:grpSpPr>
      <p:sp>
        <p:nvSpPr>
          <p:cNvPr id="68" name="Google Shape;68;p9"/>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500"/>
              <a:buFont typeface="Verdana"/>
              <a:buNone/>
            </a:pPr>
            <a:r>
              <a:rPr lang="pt-BR" sz="2500"/>
              <a:t>Como saber se superfície está em uma sombra?</a:t>
            </a:r>
            <a:endParaRPr/>
          </a:p>
        </p:txBody>
      </p:sp>
      <p:sp>
        <p:nvSpPr>
          <p:cNvPr id="69" name="Google Shape;69;p9"/>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id="70" name="Google Shape;70;p9"/>
          <p:cNvPicPr preferRelativeResize="0"/>
          <p:nvPr/>
        </p:nvPicPr>
        <p:blipFill rotWithShape="1">
          <a:blip r:embed="rId3">
            <a:alphaModFix/>
          </a:blip>
          <a:srcRect b="0" l="0" r="0" t="0"/>
          <a:stretch/>
        </p:blipFill>
        <p:spPr>
          <a:xfrm>
            <a:off x="1465006" y="480735"/>
            <a:ext cx="7353774" cy="495580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 name="Shape 74"/>
        <p:cNvGrpSpPr/>
        <p:nvPr/>
      </p:nvGrpSpPr>
      <p:grpSpPr>
        <a:xfrm>
          <a:off x="0" y="0"/>
          <a:ext cx="0" cy="0"/>
          <a:chOff x="0" y="0"/>
          <a:chExt cx="0" cy="0"/>
        </a:xfrm>
      </p:grpSpPr>
      <p:pic>
        <p:nvPicPr>
          <p:cNvPr id="75" name="Google Shape;75;p10"/>
          <p:cNvPicPr preferRelativeResize="0"/>
          <p:nvPr/>
        </p:nvPicPr>
        <p:blipFill rotWithShape="1">
          <a:blip r:embed="rId3">
            <a:alphaModFix/>
          </a:blip>
          <a:srcRect b="0" l="0" r="0" t="0"/>
          <a:stretch/>
        </p:blipFill>
        <p:spPr>
          <a:xfrm>
            <a:off x="1465006" y="480735"/>
            <a:ext cx="7353774" cy="4955804"/>
          </a:xfrm>
          <a:prstGeom prst="rect">
            <a:avLst/>
          </a:prstGeom>
          <a:noFill/>
          <a:ln>
            <a:noFill/>
          </a:ln>
        </p:spPr>
      </p:pic>
      <p:sp>
        <p:nvSpPr>
          <p:cNvPr id="76" name="Google Shape;76;p10"/>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500"/>
              <a:buFont typeface="Verdana"/>
              <a:buNone/>
            </a:pPr>
            <a:r>
              <a:rPr lang="pt-BR" sz="2500"/>
              <a:t>Como calcular V(p, L</a:t>
            </a:r>
            <a:r>
              <a:rPr baseline="-25000" lang="pt-BR" sz="2500"/>
              <a:t>i</a:t>
            </a:r>
            <a:r>
              <a:rPr lang="pt-BR" sz="2500"/>
              <a:t>)?</a:t>
            </a:r>
            <a:endParaRPr/>
          </a:p>
        </p:txBody>
      </p:sp>
      <p:sp>
        <p:nvSpPr>
          <p:cNvPr id="77" name="Google Shape;77;p10"/>
          <p:cNvSpPr txBox="1"/>
          <p:nvPr>
            <p:ph idx="1" type="body"/>
          </p:nvPr>
        </p:nvSpPr>
        <p:spPr>
          <a:xfrm>
            <a:off x="154574" y="731061"/>
            <a:ext cx="3650510" cy="4496159"/>
          </a:xfrm>
          <a:prstGeom prst="rect">
            <a:avLst/>
          </a:prstGeom>
          <a:noFill/>
          <a:ln>
            <a:noFill/>
          </a:ln>
        </p:spPr>
        <p:txBody>
          <a:bodyPr anchorCtr="0" anchor="t" bIns="45700" lIns="91425" spcFirstLastPara="1" rIns="91425" wrap="square" tIns="45700">
            <a:normAutofit/>
          </a:bodyPr>
          <a:lstStyle/>
          <a:p>
            <a:pPr indent="-198900" lvl="0" marL="198900" rtl="0" algn="l">
              <a:spcBef>
                <a:spcPts val="0"/>
              </a:spcBef>
              <a:spcAft>
                <a:spcPts val="0"/>
              </a:spcAft>
              <a:buClr>
                <a:schemeClr val="dk1"/>
              </a:buClr>
              <a:buSzPts val="1800"/>
              <a:buFont typeface="Arial"/>
              <a:buChar char="•"/>
            </a:pPr>
            <a:r>
              <a:rPr lang="pt-BR" sz="1800"/>
              <a:t>Com base em ray tracing...</a:t>
            </a:r>
            <a:endParaRPr/>
          </a:p>
          <a:p>
            <a:pPr indent="-198900" lvl="0" marL="198900" rtl="0" algn="l">
              <a:spcBef>
                <a:spcPts val="632"/>
              </a:spcBef>
              <a:spcAft>
                <a:spcPts val="0"/>
              </a:spcAft>
              <a:buClr>
                <a:schemeClr val="dk1"/>
              </a:buClr>
              <a:buSzPts val="1800"/>
              <a:buFont typeface="Arial"/>
              <a:buChar char="•"/>
            </a:pPr>
            <a:r>
              <a:rPr lang="pt-BR" sz="1800"/>
              <a:t>Traçar um raio do ponto P até a fonte de luz L</a:t>
            </a:r>
            <a:r>
              <a:rPr baseline="-25000" lang="pt-BR" sz="1800"/>
              <a:t>i</a:t>
            </a:r>
            <a:endParaRPr/>
          </a:p>
          <a:p>
            <a:pPr indent="-198900" lvl="0" marL="198900" rtl="0" algn="l">
              <a:spcBef>
                <a:spcPts val="632"/>
              </a:spcBef>
              <a:spcAft>
                <a:spcPts val="0"/>
              </a:spcAft>
              <a:buClr>
                <a:schemeClr val="dk1"/>
              </a:buClr>
              <a:buSzPts val="1800"/>
              <a:buFont typeface="Arial"/>
              <a:buChar char="•"/>
            </a:pPr>
            <a:r>
              <a:rPr lang="pt-BR" sz="1800"/>
              <a:t>Se o raio atingir um objeto da cena antes de atingir a fonte de luz, então P está em uma sombra</a:t>
            </a:r>
            <a:endParaRPr/>
          </a:p>
        </p:txBody>
      </p:sp>
      <p:sp>
        <p:nvSpPr>
          <p:cNvPr id="78" name="Google Shape;78;p10"/>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 name="Shape 83"/>
        <p:cNvGrpSpPr/>
        <p:nvPr/>
      </p:nvGrpSpPr>
      <p:grpSpPr>
        <a:xfrm>
          <a:off x="0" y="0"/>
          <a:ext cx="0" cy="0"/>
          <a:chOff x="0" y="0"/>
          <a:chExt cx="0" cy="0"/>
        </a:xfrm>
      </p:grpSpPr>
      <p:sp>
        <p:nvSpPr>
          <p:cNvPr id="84" name="Google Shape;84;p11"/>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Shadow Mapping</a:t>
            </a:r>
            <a:r>
              <a:rPr lang="pt-BR" sz="1200"/>
              <a:t> [Williams 78]</a:t>
            </a:r>
            <a:endParaRPr/>
          </a:p>
        </p:txBody>
      </p:sp>
      <p:sp>
        <p:nvSpPr>
          <p:cNvPr id="85" name="Google Shape;85;p11"/>
          <p:cNvSpPr txBox="1"/>
          <p:nvPr>
            <p:ph idx="1" type="body"/>
          </p:nvPr>
        </p:nvSpPr>
        <p:spPr>
          <a:xfrm>
            <a:off x="390548" y="838985"/>
            <a:ext cx="6147903" cy="4496159"/>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600"/>
              <a:buFont typeface="Verdana"/>
              <a:buNone/>
            </a:pPr>
            <a:r>
              <a:rPr lang="pt-BR" sz="1600"/>
              <a:t>1. Coloque a câmera na posição de uma fonte de luz</a:t>
            </a:r>
            <a:endParaRPr/>
          </a:p>
          <a:p>
            <a:pPr indent="0" lvl="0" marL="0" rtl="0" algn="l">
              <a:spcBef>
                <a:spcPts val="320"/>
              </a:spcBef>
              <a:spcAft>
                <a:spcPts val="0"/>
              </a:spcAft>
              <a:buClr>
                <a:schemeClr val="dk1"/>
              </a:buClr>
              <a:buSzPts val="1600"/>
              <a:buFont typeface="Verdana"/>
              <a:buNone/>
            </a:pPr>
            <a:r>
              <a:rPr lang="pt-BR" sz="1600"/>
              <a:t>2. Renderize a cena para calcular a profundidade da cena</a:t>
            </a:r>
            <a:endParaRPr/>
          </a:p>
          <a:p>
            <a:pPr indent="0" lvl="0" marL="0" rtl="0" algn="l">
              <a:spcBef>
                <a:spcPts val="320"/>
              </a:spcBef>
              <a:spcAft>
                <a:spcPts val="0"/>
              </a:spcAft>
              <a:buClr>
                <a:schemeClr val="dk1"/>
              </a:buClr>
              <a:buSzPts val="1600"/>
              <a:buFont typeface="Verdana"/>
              <a:buNone/>
            </a:pPr>
            <a:r>
              <a:rPr lang="pt-BR" sz="1600"/>
              <a:t>3. Armazene resultados de interseção de raios de sombra pré-computados em uma textura</a:t>
            </a:r>
            <a:endParaRPr/>
          </a:p>
          <a:p>
            <a:pPr indent="0" lvl="0" marL="0" rtl="0" algn="l">
              <a:spcBef>
                <a:spcPts val="320"/>
              </a:spcBef>
              <a:spcAft>
                <a:spcPts val="0"/>
              </a:spcAft>
              <a:buClr>
                <a:schemeClr val="dk1"/>
              </a:buClr>
              <a:buSzPts val="1600"/>
              <a:buFont typeface="Verdana"/>
              <a:buNone/>
            </a:pPr>
            <a:r>
              <a:t/>
            </a:r>
            <a:endParaRPr sz="1600"/>
          </a:p>
          <a:p>
            <a:pPr indent="0" lvl="0" marL="0" rtl="0" algn="l">
              <a:spcBef>
                <a:spcPts val="320"/>
              </a:spcBef>
              <a:spcAft>
                <a:spcPts val="0"/>
              </a:spcAft>
              <a:buClr>
                <a:schemeClr val="dk1"/>
              </a:buClr>
              <a:buSzPts val="1600"/>
              <a:buFont typeface="Verdana"/>
              <a:buNone/>
            </a:pPr>
            <a:r>
              <a:rPr lang="pt-BR" sz="1600"/>
              <a:t>“Mapa de sombra” = mapa de profundidade de uma luz.</a:t>
            </a:r>
            <a:endParaRPr/>
          </a:p>
        </p:txBody>
      </p:sp>
      <p:sp>
        <p:nvSpPr>
          <p:cNvPr id="86" name="Google Shape;86;p11"/>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pic>
        <p:nvPicPr>
          <p:cNvPr descr="page14image52317920" id="87" name="Google Shape;87;p11"/>
          <p:cNvPicPr preferRelativeResize="0"/>
          <p:nvPr/>
        </p:nvPicPr>
        <p:blipFill rotWithShape="1">
          <a:blip r:embed="rId3">
            <a:alphaModFix/>
          </a:blip>
          <a:srcRect b="0" l="0" r="0" t="0"/>
          <a:stretch/>
        </p:blipFill>
        <p:spPr>
          <a:xfrm>
            <a:off x="1881097" y="2685627"/>
            <a:ext cx="2822678" cy="2725102"/>
          </a:xfrm>
          <a:prstGeom prst="rect">
            <a:avLst/>
          </a:prstGeom>
          <a:noFill/>
          <a:ln>
            <a:noFill/>
          </a:ln>
        </p:spPr>
      </p:pic>
      <p:pic>
        <p:nvPicPr>
          <p:cNvPr id="88" name="Google Shape;88;p11"/>
          <p:cNvPicPr preferRelativeResize="0"/>
          <p:nvPr/>
        </p:nvPicPr>
        <p:blipFill rotWithShape="1">
          <a:blip r:embed="rId4">
            <a:alphaModFix/>
          </a:blip>
          <a:srcRect b="0" l="0" r="0" t="0"/>
          <a:stretch/>
        </p:blipFill>
        <p:spPr>
          <a:xfrm>
            <a:off x="5614219" y="465123"/>
            <a:ext cx="3529781" cy="5249877"/>
          </a:xfrm>
          <a:prstGeom prst="rect">
            <a:avLst/>
          </a:prstGeom>
          <a:noFill/>
          <a:ln>
            <a:noFill/>
          </a:ln>
        </p:spPr>
      </p:pic>
      <p:sp>
        <p:nvSpPr>
          <p:cNvPr id="89" name="Google Shape;89;p11"/>
          <p:cNvSpPr/>
          <p:nvPr/>
        </p:nvSpPr>
        <p:spPr>
          <a:xfrm>
            <a:off x="7078088" y="508980"/>
            <a:ext cx="425116"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400">
                <a:solidFill>
                  <a:schemeClr val="dk1"/>
                </a:solidFill>
                <a:latin typeface="Arial"/>
                <a:ea typeface="Arial"/>
                <a:cs typeface="Arial"/>
                <a:sym typeface="Arial"/>
              </a:rPr>
              <a:t>Luz</a:t>
            </a:r>
            <a:endParaRPr/>
          </a:p>
        </p:txBody>
      </p:sp>
      <p:sp>
        <p:nvSpPr>
          <p:cNvPr id="90" name="Google Shape;90;p11"/>
          <p:cNvSpPr/>
          <p:nvPr/>
        </p:nvSpPr>
        <p:spPr>
          <a:xfrm>
            <a:off x="6303100" y="5249877"/>
            <a:ext cx="745269" cy="307777"/>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400">
                <a:solidFill>
                  <a:schemeClr val="dk1"/>
                </a:solidFill>
                <a:latin typeface="Arial"/>
                <a:ea typeface="Arial"/>
                <a:cs typeface="Arial"/>
                <a:sym typeface="Arial"/>
              </a:rPr>
              <a:t>Câmera</a:t>
            </a:r>
            <a:endParaRPr/>
          </a:p>
        </p:txBody>
      </p:sp>
      <p:sp>
        <p:nvSpPr>
          <p:cNvPr id="91" name="Google Shape;91;p11"/>
          <p:cNvSpPr/>
          <p:nvPr/>
        </p:nvSpPr>
        <p:spPr>
          <a:xfrm>
            <a:off x="7218704" y="4554954"/>
            <a:ext cx="1175322"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100">
                <a:solidFill>
                  <a:schemeClr val="dk1"/>
                </a:solidFill>
                <a:latin typeface="Arial"/>
                <a:ea typeface="Arial"/>
                <a:cs typeface="Arial"/>
                <a:sym typeface="Arial"/>
              </a:rPr>
              <a:t>Plano de Imagem</a:t>
            </a:r>
            <a:endParaRPr/>
          </a:p>
        </p:txBody>
      </p:sp>
      <p:sp>
        <p:nvSpPr>
          <p:cNvPr id="92" name="Google Shape;92;p11"/>
          <p:cNvSpPr/>
          <p:nvPr/>
        </p:nvSpPr>
        <p:spPr>
          <a:xfrm>
            <a:off x="8083599" y="2121470"/>
            <a:ext cx="989373" cy="430887"/>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lang="pt-BR" sz="1100">
                <a:solidFill>
                  <a:schemeClr val="dk1"/>
                </a:solidFill>
                <a:latin typeface="Arial"/>
                <a:ea typeface="Arial"/>
                <a:cs typeface="Arial"/>
                <a:sym typeface="Arial"/>
              </a:rPr>
              <a:t>raios de sobra</a:t>
            </a:r>
            <a:endParaRPr/>
          </a:p>
          <a:p>
            <a:pPr indent="0" lvl="0" marL="0" marR="0" rtl="0" algn="ctr">
              <a:spcBef>
                <a:spcPts val="0"/>
              </a:spcBef>
              <a:spcAft>
                <a:spcPts val="0"/>
              </a:spcAft>
              <a:buNone/>
            </a:pPr>
            <a:r>
              <a:rPr i="1" lang="pt-BR" sz="1100">
                <a:solidFill>
                  <a:schemeClr val="dk1"/>
                </a:solidFill>
                <a:latin typeface="Arial"/>
                <a:ea typeface="Arial"/>
                <a:cs typeface="Arial"/>
                <a:sym typeface="Arial"/>
              </a:rPr>
              <a:t>shadow rays</a:t>
            </a:r>
            <a:endParaRPr i="1" sz="1100">
              <a:solidFill>
                <a:schemeClr val="dk1"/>
              </a:solidFill>
              <a:latin typeface="Arial"/>
              <a:ea typeface="Arial"/>
              <a:cs typeface="Arial"/>
              <a:sym typeface="Arial"/>
            </a:endParaRPr>
          </a:p>
        </p:txBody>
      </p:sp>
      <p:sp>
        <p:nvSpPr>
          <p:cNvPr id="93" name="Google Shape;93;p11"/>
          <p:cNvSpPr/>
          <p:nvPr/>
        </p:nvSpPr>
        <p:spPr>
          <a:xfrm>
            <a:off x="354437" y="5444861"/>
            <a:ext cx="1523174" cy="26161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pt-BR" sz="1100">
                <a:solidFill>
                  <a:schemeClr val="dk1"/>
                </a:solidFill>
                <a:latin typeface="Arial"/>
                <a:ea typeface="Arial"/>
                <a:cs typeface="Arial"/>
                <a:sym typeface="Arial"/>
              </a:rPr>
              <a:t>Créditos: Segal et al. 92</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b="0" l="6873" r="0" t="3630"/>
          <a:stretch/>
        </p:blipFill>
        <p:spPr>
          <a:xfrm>
            <a:off x="475013" y="918077"/>
            <a:ext cx="7383748" cy="4626397"/>
          </a:xfrm>
          <a:prstGeom prst="rect">
            <a:avLst/>
          </a:prstGeom>
          <a:noFill/>
          <a:ln>
            <a:noFill/>
          </a:ln>
        </p:spPr>
      </p:pic>
      <p:sp>
        <p:nvSpPr>
          <p:cNvPr id="99" name="Google Shape;99;p12"/>
          <p:cNvSpPr txBox="1"/>
          <p:nvPr>
            <p:ph type="title"/>
          </p:nvPr>
        </p:nvSpPr>
        <p:spPr>
          <a:xfrm>
            <a:off x="84172" y="113717"/>
            <a:ext cx="8428232" cy="515938"/>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C00026"/>
              </a:buClr>
              <a:buSzPts val="2600"/>
              <a:buFont typeface="Verdana"/>
              <a:buNone/>
            </a:pPr>
            <a:r>
              <a:rPr lang="pt-BR"/>
              <a:t>Pesquisa de textura de sombra</a:t>
            </a:r>
            <a:endParaRPr/>
          </a:p>
        </p:txBody>
      </p:sp>
      <p:sp>
        <p:nvSpPr>
          <p:cNvPr id="100" name="Google Shape;100;p12"/>
          <p:cNvSpPr txBox="1"/>
          <p:nvPr>
            <p:ph idx="1" type="body"/>
          </p:nvPr>
        </p:nvSpPr>
        <p:spPr>
          <a:xfrm>
            <a:off x="3852806" y="838985"/>
            <a:ext cx="5181728" cy="4496159"/>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1100"/>
              <a:buFont typeface="Verdana"/>
              <a:buNone/>
            </a:pPr>
            <a:r>
              <a:rPr b="1" lang="pt-BR" sz="1100"/>
              <a:t>Raios de sombra pré-calculados mostrados em vermelho:</a:t>
            </a:r>
            <a:endParaRPr/>
          </a:p>
          <a:p>
            <a:pPr indent="0" lvl="0" marL="0" rtl="0" algn="l">
              <a:spcBef>
                <a:spcPts val="220"/>
              </a:spcBef>
              <a:spcAft>
                <a:spcPts val="0"/>
              </a:spcAft>
              <a:buClr>
                <a:schemeClr val="dk1"/>
              </a:buClr>
              <a:buSzPts val="1100"/>
              <a:buFont typeface="Verdana"/>
              <a:buNone/>
            </a:pPr>
            <a:r>
              <a:rPr b="1" lang="pt-BR" sz="1100"/>
              <a:t>A distância para o objeto mais próximo na cena é pré-calculada e armazenada no mapa de textura ("mapa de sombras")</a:t>
            </a:r>
            <a:endParaRPr/>
          </a:p>
        </p:txBody>
      </p:sp>
      <p:sp>
        <p:nvSpPr>
          <p:cNvPr id="101" name="Google Shape;101;p12"/>
          <p:cNvSpPr txBox="1"/>
          <p:nvPr>
            <p:ph idx="12" type="sldNum"/>
          </p:nvPr>
        </p:nvSpPr>
        <p:spPr>
          <a:xfrm>
            <a:off x="0" y="5410729"/>
            <a:ext cx="475013" cy="304271"/>
          </a:xfrm>
          <a:prstGeom prst="rect">
            <a:avLst/>
          </a:prstGeom>
          <a:noFill/>
          <a:ln>
            <a:noFill/>
          </a:ln>
        </p:spPr>
        <p:txBody>
          <a:bodyPr anchorCtr="0" anchor="ctr" bIns="45700" lIns="91425" spcFirstLastPara="1" rIns="91425" wrap="square" tIns="45700">
            <a:noAutofit/>
          </a:bodyPr>
          <a:lstStyle/>
          <a:p>
            <a:pPr indent="0" lvl="0" marL="0" rtl="0" algn="ctr">
              <a:spcBef>
                <a:spcPts val="0"/>
              </a:spcBef>
              <a:spcAft>
                <a:spcPts val="0"/>
              </a:spcAft>
              <a:buNone/>
            </a:pPr>
            <a:fld id="{00000000-1234-1234-1234-123412341234}" type="slidenum">
              <a:rPr lang="pt-BR"/>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